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96" r:id="rId2"/>
  </p:sldMasterIdLst>
  <p:notesMasterIdLst>
    <p:notesMasterId r:id="rId60"/>
  </p:notesMasterIdLst>
  <p:sldIdLst>
    <p:sldId id="256" r:id="rId3"/>
    <p:sldId id="257" r:id="rId4"/>
    <p:sldId id="258" r:id="rId5"/>
    <p:sldId id="502" r:id="rId6"/>
    <p:sldId id="457" r:id="rId7"/>
    <p:sldId id="288" r:id="rId8"/>
    <p:sldId id="367" r:id="rId9"/>
    <p:sldId id="566" r:id="rId10"/>
    <p:sldId id="529" r:id="rId11"/>
    <p:sldId id="574" r:id="rId12"/>
    <p:sldId id="530" r:id="rId13"/>
    <p:sldId id="552" r:id="rId14"/>
    <p:sldId id="269" r:id="rId15"/>
    <p:sldId id="551" r:id="rId16"/>
    <p:sldId id="581" r:id="rId17"/>
    <p:sldId id="578" r:id="rId18"/>
    <p:sldId id="579" r:id="rId19"/>
    <p:sldId id="580" r:id="rId20"/>
    <p:sldId id="582" r:id="rId21"/>
    <p:sldId id="583" r:id="rId22"/>
    <p:sldId id="585" r:id="rId23"/>
    <p:sldId id="584" r:id="rId24"/>
    <p:sldId id="586" r:id="rId25"/>
    <p:sldId id="587" r:id="rId26"/>
    <p:sldId id="588" r:id="rId27"/>
    <p:sldId id="590" r:id="rId28"/>
    <p:sldId id="589" r:id="rId29"/>
    <p:sldId id="591" r:id="rId30"/>
    <p:sldId id="592" r:id="rId31"/>
    <p:sldId id="593" r:id="rId32"/>
    <p:sldId id="594" r:id="rId33"/>
    <p:sldId id="595" r:id="rId34"/>
    <p:sldId id="596" r:id="rId35"/>
    <p:sldId id="597" r:id="rId36"/>
    <p:sldId id="598" r:id="rId37"/>
    <p:sldId id="599" r:id="rId38"/>
    <p:sldId id="600" r:id="rId39"/>
    <p:sldId id="601" r:id="rId40"/>
    <p:sldId id="602" r:id="rId41"/>
    <p:sldId id="603" r:id="rId42"/>
    <p:sldId id="604" r:id="rId43"/>
    <p:sldId id="605" r:id="rId44"/>
    <p:sldId id="606" r:id="rId45"/>
    <p:sldId id="610" r:id="rId46"/>
    <p:sldId id="611" r:id="rId47"/>
    <p:sldId id="612" r:id="rId48"/>
    <p:sldId id="613" r:id="rId49"/>
    <p:sldId id="614" r:id="rId50"/>
    <p:sldId id="615" r:id="rId51"/>
    <p:sldId id="616" r:id="rId52"/>
    <p:sldId id="617" r:id="rId53"/>
    <p:sldId id="618" r:id="rId54"/>
    <p:sldId id="607" r:id="rId55"/>
    <p:sldId id="608" r:id="rId56"/>
    <p:sldId id="609" r:id="rId57"/>
    <p:sldId id="577" r:id="rId58"/>
    <p:sldId id="497" r:id="rId5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07"/>
    <p:restoredTop sz="92836" autoAdjust="0"/>
  </p:normalViewPr>
  <p:slideViewPr>
    <p:cSldViewPr snapToGrid="0" snapToObjects="1">
      <p:cViewPr varScale="1">
        <p:scale>
          <a:sx n="95" d="100"/>
          <a:sy n="95" d="100"/>
        </p:scale>
        <p:origin x="176" y="5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C9A73E-7D5C-C74C-A5E3-B04E23BEA5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ECE5AF8E-8FAD-6345-8710-700E0FF49923}">
      <dgm:prSet/>
      <dgm:spPr/>
      <dgm:t>
        <a:bodyPr/>
        <a:lstStyle/>
        <a:p>
          <a:r>
            <a:rPr lang="ru-RU"/>
            <a:t>Говорят, что </a:t>
          </a:r>
          <a:r>
            <a:rPr lang="ru-RU" i="1"/>
            <a:t>компьютерная программа обучается на опыте </a:t>
          </a:r>
          <a:r>
            <a:rPr lang="en-US" i="1"/>
            <a:t>E</a:t>
          </a:r>
          <a:r>
            <a:rPr lang="en-US"/>
            <a:t> </a:t>
          </a:r>
          <a:r>
            <a:rPr lang="ru-RU"/>
            <a:t>относительно некоторого класса задач </a:t>
          </a:r>
          <a:r>
            <a:rPr lang="en-US" i="1"/>
            <a:t>T</a:t>
          </a:r>
          <a:r>
            <a:rPr lang="en-US"/>
            <a:t> </a:t>
          </a:r>
          <a:r>
            <a:rPr lang="ru-RU"/>
            <a:t>и меры качества </a:t>
          </a:r>
          <a:r>
            <a:rPr lang="en-US" i="1"/>
            <a:t>P</a:t>
          </a:r>
          <a:r>
            <a:rPr lang="en-US"/>
            <a:t>, </a:t>
          </a:r>
          <a:r>
            <a:rPr lang="ru-RU"/>
            <a:t>если ее качество на задачах, принадлежащих </a:t>
          </a:r>
          <a:r>
            <a:rPr lang="en-US" i="1"/>
            <a:t>T</a:t>
          </a:r>
          <a:r>
            <a:rPr lang="en-US"/>
            <a:t>, </a:t>
          </a:r>
          <a:r>
            <a:rPr lang="ru-RU"/>
            <a:t>измеренное в соответствии с </a:t>
          </a:r>
          <a:r>
            <a:rPr lang="en-US" i="1"/>
            <a:t>P</a:t>
          </a:r>
          <a:r>
            <a:rPr lang="en-US"/>
            <a:t>, </a:t>
          </a:r>
          <a:r>
            <a:rPr lang="ru-RU"/>
            <a:t>улучшается с увеличением опыта </a:t>
          </a:r>
          <a:r>
            <a:rPr lang="en-US" i="1"/>
            <a:t>E</a:t>
          </a:r>
          <a:r>
            <a:rPr lang="ru-RU"/>
            <a:t>.</a:t>
          </a:r>
        </a:p>
      </dgm:t>
    </dgm:pt>
    <dgm:pt modelId="{A3D62560-7A66-6643-94F2-0B7D0AB500F5}" type="parTrans" cxnId="{2412F92D-B1D8-3A40-87CB-C0140130FE87}">
      <dgm:prSet/>
      <dgm:spPr/>
      <dgm:t>
        <a:bodyPr/>
        <a:lstStyle/>
        <a:p>
          <a:endParaRPr lang="ru-RU"/>
        </a:p>
      </dgm:t>
    </dgm:pt>
    <dgm:pt modelId="{C8516409-41E2-3C42-846F-8CADB98E3CFF}" type="sibTrans" cxnId="{2412F92D-B1D8-3A40-87CB-C0140130FE87}">
      <dgm:prSet/>
      <dgm:spPr/>
      <dgm:t>
        <a:bodyPr/>
        <a:lstStyle/>
        <a:p>
          <a:endParaRPr lang="ru-RU"/>
        </a:p>
      </dgm:t>
    </dgm:pt>
    <dgm:pt modelId="{06EB41BA-822A-6940-8E32-85456CBBE3A2}">
      <dgm:prSet/>
      <dgm:spPr/>
      <dgm:t>
        <a:bodyPr/>
        <a:lstStyle/>
        <a:p>
          <a:r>
            <a:rPr lang="ru-RU"/>
            <a:t>Алгоритмы машинного обучения создают модель на основе выборочных данных, известных как «обучающие данные», чтобы делать прогнозы или предлагать решения, не будучи явно запрограммированными на это.</a:t>
          </a:r>
        </a:p>
      </dgm:t>
    </dgm:pt>
    <dgm:pt modelId="{634E2BC2-889F-9447-BF8D-D89657FEBBFD}" type="parTrans" cxnId="{3C85D323-5DC8-B742-B290-E69C61CEDB4F}">
      <dgm:prSet/>
      <dgm:spPr/>
      <dgm:t>
        <a:bodyPr/>
        <a:lstStyle/>
        <a:p>
          <a:endParaRPr lang="ru-RU"/>
        </a:p>
      </dgm:t>
    </dgm:pt>
    <dgm:pt modelId="{E9E6D3A3-8DD6-B345-848C-03AA4FDE0770}" type="sibTrans" cxnId="{3C85D323-5DC8-B742-B290-E69C61CEDB4F}">
      <dgm:prSet/>
      <dgm:spPr/>
      <dgm:t>
        <a:bodyPr/>
        <a:lstStyle/>
        <a:p>
          <a:endParaRPr lang="ru-RU"/>
        </a:p>
      </dgm:t>
    </dgm:pt>
    <dgm:pt modelId="{AD9F1706-C9B5-B74D-8FFB-FF13C2A5C2CD}" type="pres">
      <dgm:prSet presAssocID="{3DC9A73E-7D5C-C74C-A5E3-B04E23BEA5D7}" presName="linear" presStyleCnt="0">
        <dgm:presLayoutVars>
          <dgm:animLvl val="lvl"/>
          <dgm:resizeHandles val="exact"/>
        </dgm:presLayoutVars>
      </dgm:prSet>
      <dgm:spPr/>
    </dgm:pt>
    <dgm:pt modelId="{70E4551D-A56F-7343-9221-15AF24E65234}" type="pres">
      <dgm:prSet presAssocID="{ECE5AF8E-8FAD-6345-8710-700E0FF4992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FB1AF0D-FA56-5B4B-96A4-B704D8165E1E}" type="pres">
      <dgm:prSet presAssocID="{C8516409-41E2-3C42-846F-8CADB98E3CFF}" presName="spacer" presStyleCnt="0"/>
      <dgm:spPr/>
    </dgm:pt>
    <dgm:pt modelId="{62F92D7C-025A-8E4E-848B-4BC0B9482EB0}" type="pres">
      <dgm:prSet presAssocID="{06EB41BA-822A-6940-8E32-85456CBBE3A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2F86A19-CDD6-1841-AA95-184192618EFC}" type="presOf" srcId="{3DC9A73E-7D5C-C74C-A5E3-B04E23BEA5D7}" destId="{AD9F1706-C9B5-B74D-8FFB-FF13C2A5C2CD}" srcOrd="0" destOrd="0" presId="urn:microsoft.com/office/officeart/2005/8/layout/vList2"/>
    <dgm:cxn modelId="{3C85D323-5DC8-B742-B290-E69C61CEDB4F}" srcId="{3DC9A73E-7D5C-C74C-A5E3-B04E23BEA5D7}" destId="{06EB41BA-822A-6940-8E32-85456CBBE3A2}" srcOrd="1" destOrd="0" parTransId="{634E2BC2-889F-9447-BF8D-D89657FEBBFD}" sibTransId="{E9E6D3A3-8DD6-B345-848C-03AA4FDE0770}"/>
    <dgm:cxn modelId="{2412F92D-B1D8-3A40-87CB-C0140130FE87}" srcId="{3DC9A73E-7D5C-C74C-A5E3-B04E23BEA5D7}" destId="{ECE5AF8E-8FAD-6345-8710-700E0FF49923}" srcOrd="0" destOrd="0" parTransId="{A3D62560-7A66-6643-94F2-0B7D0AB500F5}" sibTransId="{C8516409-41E2-3C42-846F-8CADB98E3CFF}"/>
    <dgm:cxn modelId="{FF769E95-5D03-5244-8435-089A8BB7C460}" type="presOf" srcId="{ECE5AF8E-8FAD-6345-8710-700E0FF49923}" destId="{70E4551D-A56F-7343-9221-15AF24E65234}" srcOrd="0" destOrd="0" presId="urn:microsoft.com/office/officeart/2005/8/layout/vList2"/>
    <dgm:cxn modelId="{1229EBE9-ACE8-F04A-A020-CD751A5B5964}" type="presOf" srcId="{06EB41BA-822A-6940-8E32-85456CBBE3A2}" destId="{62F92D7C-025A-8E4E-848B-4BC0B9482EB0}" srcOrd="0" destOrd="0" presId="urn:microsoft.com/office/officeart/2005/8/layout/vList2"/>
    <dgm:cxn modelId="{FE7E4DD5-7F49-F443-886F-A6EE7E172AEC}" type="presParOf" srcId="{AD9F1706-C9B5-B74D-8FFB-FF13C2A5C2CD}" destId="{70E4551D-A56F-7343-9221-15AF24E65234}" srcOrd="0" destOrd="0" presId="urn:microsoft.com/office/officeart/2005/8/layout/vList2"/>
    <dgm:cxn modelId="{78168DD8-D63D-E947-969D-B29A9B711E39}" type="presParOf" srcId="{AD9F1706-C9B5-B74D-8FFB-FF13C2A5C2CD}" destId="{1FB1AF0D-FA56-5B4B-96A4-B704D8165E1E}" srcOrd="1" destOrd="0" presId="urn:microsoft.com/office/officeart/2005/8/layout/vList2"/>
    <dgm:cxn modelId="{1DCD98CA-24F6-2F43-B7ED-4A110768B76E}" type="presParOf" srcId="{AD9F1706-C9B5-B74D-8FFB-FF13C2A5C2CD}" destId="{62F92D7C-025A-8E4E-848B-4BC0B9482EB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F7A45-4264-DE43-BEBA-75E0BC4D9ADA}" type="doc">
      <dgm:prSet loTypeId="urn:microsoft.com/office/officeart/2005/8/layout/orgChar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1A06B99-AA8A-A24B-9B07-0A4532ACDE17}">
      <dgm:prSet/>
      <dgm:spPr/>
      <dgm:t>
        <a:bodyPr/>
        <a:lstStyle/>
        <a:p>
          <a:r>
            <a:rPr lang="ru-RU" dirty="0"/>
            <a:t>Обучение с учителем</a:t>
          </a:r>
        </a:p>
        <a:p>
          <a:r>
            <a:rPr lang="ru-RU" dirty="0"/>
            <a:t>(</a:t>
          </a:r>
          <a:r>
            <a:rPr lang="en-US" dirty="0"/>
            <a:t>Supervised</a:t>
          </a:r>
          <a:r>
            <a:rPr lang="ru-RU" dirty="0"/>
            <a:t>)</a:t>
          </a:r>
        </a:p>
      </dgm:t>
    </dgm:pt>
    <dgm:pt modelId="{EC0FA608-AF87-484E-AA12-299FA2D9513E}" type="parTrans" cxnId="{E47B96FE-2B31-014C-98C1-27B60F19AC7A}">
      <dgm:prSet/>
      <dgm:spPr/>
      <dgm:t>
        <a:bodyPr/>
        <a:lstStyle/>
        <a:p>
          <a:endParaRPr lang="ru-RU"/>
        </a:p>
      </dgm:t>
    </dgm:pt>
    <dgm:pt modelId="{52378872-94EC-2743-8294-C22BBD7D2E0A}" type="sibTrans" cxnId="{E47B96FE-2B31-014C-98C1-27B60F19AC7A}">
      <dgm:prSet/>
      <dgm:spPr/>
      <dgm:t>
        <a:bodyPr/>
        <a:lstStyle/>
        <a:p>
          <a:endParaRPr lang="ru-RU"/>
        </a:p>
      </dgm:t>
    </dgm:pt>
    <dgm:pt modelId="{15E1D399-6C73-6342-AC72-D14ED521A6F9}">
      <dgm:prSet/>
      <dgm:spPr/>
      <dgm:t>
        <a:bodyPr/>
        <a:lstStyle/>
        <a:p>
          <a:r>
            <a:rPr lang="ru-RU" dirty="0"/>
            <a:t>Обучение без учителя</a:t>
          </a:r>
          <a:endParaRPr lang="en-US" dirty="0"/>
        </a:p>
        <a:p>
          <a:r>
            <a:rPr lang="ru-RU" dirty="0"/>
            <a:t>(</a:t>
          </a:r>
          <a:r>
            <a:rPr lang="en-US" dirty="0"/>
            <a:t>Unsupervised</a:t>
          </a:r>
          <a:r>
            <a:rPr lang="ru-RU" dirty="0"/>
            <a:t>)</a:t>
          </a:r>
        </a:p>
      </dgm:t>
    </dgm:pt>
    <dgm:pt modelId="{531C4935-A520-EA4F-AE98-3CD0069E6D96}" type="parTrans" cxnId="{F881E755-F132-244D-941B-D99D646F8FFE}">
      <dgm:prSet/>
      <dgm:spPr/>
      <dgm:t>
        <a:bodyPr/>
        <a:lstStyle/>
        <a:p>
          <a:endParaRPr lang="ru-RU"/>
        </a:p>
      </dgm:t>
    </dgm:pt>
    <dgm:pt modelId="{BD881E57-8807-6043-B859-F8F47A4F4657}" type="sibTrans" cxnId="{F881E755-F132-244D-941B-D99D646F8FFE}">
      <dgm:prSet/>
      <dgm:spPr/>
      <dgm:t>
        <a:bodyPr/>
        <a:lstStyle/>
        <a:p>
          <a:endParaRPr lang="ru-RU"/>
        </a:p>
      </dgm:t>
    </dgm:pt>
    <dgm:pt modelId="{3529F165-7EF8-0E4B-8145-13A11A8AEFAD}">
      <dgm:prSet/>
      <dgm:spPr/>
      <dgm:t>
        <a:bodyPr/>
        <a:lstStyle/>
        <a:p>
          <a:r>
            <a:rPr lang="ru-RU" dirty="0"/>
            <a:t>Обучение с подкреплением</a:t>
          </a:r>
          <a:endParaRPr lang="en-US" dirty="0"/>
        </a:p>
        <a:p>
          <a:r>
            <a:rPr lang="en-US" dirty="0"/>
            <a:t>(Reinforcement learning)</a:t>
          </a:r>
          <a:endParaRPr lang="ru-RU" dirty="0"/>
        </a:p>
      </dgm:t>
    </dgm:pt>
    <dgm:pt modelId="{1719C98D-CE35-D249-817C-FCF160BC7C95}" type="parTrans" cxnId="{EE5F1B26-5A99-9F45-9BA1-BD6FEFEBC97D}">
      <dgm:prSet/>
      <dgm:spPr/>
      <dgm:t>
        <a:bodyPr/>
        <a:lstStyle/>
        <a:p>
          <a:endParaRPr lang="ru-RU"/>
        </a:p>
      </dgm:t>
    </dgm:pt>
    <dgm:pt modelId="{205DC6D4-B544-C84C-BF1E-A2F9CC07270E}" type="sibTrans" cxnId="{EE5F1B26-5A99-9F45-9BA1-BD6FEFEBC97D}">
      <dgm:prSet/>
      <dgm:spPr/>
      <dgm:t>
        <a:bodyPr/>
        <a:lstStyle/>
        <a:p>
          <a:endParaRPr lang="ru-RU"/>
        </a:p>
      </dgm:t>
    </dgm:pt>
    <dgm:pt modelId="{E7BCD49E-6E10-5247-863D-ABE9A526ACF5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C517CAD2-C0F1-0141-BEF1-E76895605979}" type="parTrans" cxnId="{EB1FC8E1-AFB1-0D4B-A38D-B48220E2FDEE}">
      <dgm:prSet/>
      <dgm:spPr/>
      <dgm:t>
        <a:bodyPr/>
        <a:lstStyle/>
        <a:p>
          <a:endParaRPr lang="ru-RU"/>
        </a:p>
      </dgm:t>
    </dgm:pt>
    <dgm:pt modelId="{D2EA2017-E0B7-FE42-933B-151A0D967AC4}" type="sibTrans" cxnId="{EB1FC8E1-AFB1-0D4B-A38D-B48220E2FDEE}">
      <dgm:prSet/>
      <dgm:spPr/>
      <dgm:t>
        <a:bodyPr/>
        <a:lstStyle/>
        <a:p>
          <a:endParaRPr lang="ru-RU"/>
        </a:p>
      </dgm:t>
    </dgm:pt>
    <dgm:pt modelId="{11DBFB48-D84E-3A49-965C-0C4D6CC36E4F}" type="pres">
      <dgm:prSet presAssocID="{20AF7A45-4264-DE43-BEBA-75E0BC4D9A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ECF8D3-282A-9B4B-9EEE-33E2D5A34D2C}" type="pres">
      <dgm:prSet presAssocID="{E7BCD49E-6E10-5247-863D-ABE9A526ACF5}" presName="hierRoot1" presStyleCnt="0">
        <dgm:presLayoutVars>
          <dgm:hierBranch val="init"/>
        </dgm:presLayoutVars>
      </dgm:prSet>
      <dgm:spPr/>
    </dgm:pt>
    <dgm:pt modelId="{F8811C05-08C2-5841-8E6C-7AE1E13FBB23}" type="pres">
      <dgm:prSet presAssocID="{E7BCD49E-6E10-5247-863D-ABE9A526ACF5}" presName="rootComposite1" presStyleCnt="0"/>
      <dgm:spPr/>
    </dgm:pt>
    <dgm:pt modelId="{6908F0B9-8D06-4541-815C-7B1990E0F908}" type="pres">
      <dgm:prSet presAssocID="{E7BCD49E-6E10-5247-863D-ABE9A526ACF5}" presName="rootText1" presStyleLbl="node0" presStyleIdx="0" presStyleCnt="1">
        <dgm:presLayoutVars>
          <dgm:chPref val="3"/>
        </dgm:presLayoutVars>
      </dgm:prSet>
      <dgm:spPr/>
    </dgm:pt>
    <dgm:pt modelId="{D6566067-5C83-BA49-8A6A-484DB5A652E7}" type="pres">
      <dgm:prSet presAssocID="{E7BCD49E-6E10-5247-863D-ABE9A526ACF5}" presName="rootConnector1" presStyleLbl="node1" presStyleIdx="0" presStyleCnt="0"/>
      <dgm:spPr/>
    </dgm:pt>
    <dgm:pt modelId="{6569B52A-2798-0649-B129-09F7002D1109}" type="pres">
      <dgm:prSet presAssocID="{E7BCD49E-6E10-5247-863D-ABE9A526ACF5}" presName="hierChild2" presStyleCnt="0"/>
      <dgm:spPr/>
    </dgm:pt>
    <dgm:pt modelId="{043AE59E-97C2-464E-B037-FAEC4F81D1D1}" type="pres">
      <dgm:prSet presAssocID="{EC0FA608-AF87-484E-AA12-299FA2D9513E}" presName="Name37" presStyleLbl="parChTrans1D2" presStyleIdx="0" presStyleCnt="3"/>
      <dgm:spPr/>
    </dgm:pt>
    <dgm:pt modelId="{F7547E43-BB28-FF4E-90F9-A6D6E3319995}" type="pres">
      <dgm:prSet presAssocID="{51A06B99-AA8A-A24B-9B07-0A4532ACDE17}" presName="hierRoot2" presStyleCnt="0">
        <dgm:presLayoutVars>
          <dgm:hierBranch val="init"/>
        </dgm:presLayoutVars>
      </dgm:prSet>
      <dgm:spPr/>
    </dgm:pt>
    <dgm:pt modelId="{AF47D679-9697-9649-AF72-D4BA69DA3FAF}" type="pres">
      <dgm:prSet presAssocID="{51A06B99-AA8A-A24B-9B07-0A4532ACDE17}" presName="rootComposite" presStyleCnt="0"/>
      <dgm:spPr/>
    </dgm:pt>
    <dgm:pt modelId="{F97AE900-9DB1-4E42-9554-9580C6F9C767}" type="pres">
      <dgm:prSet presAssocID="{51A06B99-AA8A-A24B-9B07-0A4532ACDE17}" presName="rootText" presStyleLbl="node2" presStyleIdx="0" presStyleCnt="3">
        <dgm:presLayoutVars>
          <dgm:chPref val="3"/>
        </dgm:presLayoutVars>
      </dgm:prSet>
      <dgm:spPr/>
    </dgm:pt>
    <dgm:pt modelId="{02CCE573-E97D-7549-ABA2-51BE9C710CAB}" type="pres">
      <dgm:prSet presAssocID="{51A06B99-AA8A-A24B-9B07-0A4532ACDE17}" presName="rootConnector" presStyleLbl="node2" presStyleIdx="0" presStyleCnt="3"/>
      <dgm:spPr/>
    </dgm:pt>
    <dgm:pt modelId="{1F976D8E-74FC-E845-85BF-15A8262CA217}" type="pres">
      <dgm:prSet presAssocID="{51A06B99-AA8A-A24B-9B07-0A4532ACDE17}" presName="hierChild4" presStyleCnt="0"/>
      <dgm:spPr/>
    </dgm:pt>
    <dgm:pt modelId="{E1F442B5-EE17-C047-941C-48710819B269}" type="pres">
      <dgm:prSet presAssocID="{51A06B99-AA8A-A24B-9B07-0A4532ACDE17}" presName="hierChild5" presStyleCnt="0"/>
      <dgm:spPr/>
    </dgm:pt>
    <dgm:pt modelId="{F892CC60-F287-8D4B-9AB2-CECD026B3F59}" type="pres">
      <dgm:prSet presAssocID="{531C4935-A520-EA4F-AE98-3CD0069E6D96}" presName="Name37" presStyleLbl="parChTrans1D2" presStyleIdx="1" presStyleCnt="3"/>
      <dgm:spPr/>
    </dgm:pt>
    <dgm:pt modelId="{91968A88-940E-7948-BEE6-4D4DDDC0F451}" type="pres">
      <dgm:prSet presAssocID="{15E1D399-6C73-6342-AC72-D14ED521A6F9}" presName="hierRoot2" presStyleCnt="0">
        <dgm:presLayoutVars>
          <dgm:hierBranch val="init"/>
        </dgm:presLayoutVars>
      </dgm:prSet>
      <dgm:spPr/>
    </dgm:pt>
    <dgm:pt modelId="{4A496886-DDBA-0142-83AB-42242C2D58D8}" type="pres">
      <dgm:prSet presAssocID="{15E1D399-6C73-6342-AC72-D14ED521A6F9}" presName="rootComposite" presStyleCnt="0"/>
      <dgm:spPr/>
    </dgm:pt>
    <dgm:pt modelId="{EF33EFF4-6893-9A46-A244-D26FF86EEADF}" type="pres">
      <dgm:prSet presAssocID="{15E1D399-6C73-6342-AC72-D14ED521A6F9}" presName="rootText" presStyleLbl="node2" presStyleIdx="1" presStyleCnt="3">
        <dgm:presLayoutVars>
          <dgm:chPref val="3"/>
        </dgm:presLayoutVars>
      </dgm:prSet>
      <dgm:spPr/>
    </dgm:pt>
    <dgm:pt modelId="{C2122924-FC02-BC40-8433-5443D3A660E0}" type="pres">
      <dgm:prSet presAssocID="{15E1D399-6C73-6342-AC72-D14ED521A6F9}" presName="rootConnector" presStyleLbl="node2" presStyleIdx="1" presStyleCnt="3"/>
      <dgm:spPr/>
    </dgm:pt>
    <dgm:pt modelId="{98AEB150-8883-5442-9CCB-6061A59D9FCA}" type="pres">
      <dgm:prSet presAssocID="{15E1D399-6C73-6342-AC72-D14ED521A6F9}" presName="hierChild4" presStyleCnt="0"/>
      <dgm:spPr/>
    </dgm:pt>
    <dgm:pt modelId="{37BA6ABC-1D67-CE4C-94E2-97234939707F}" type="pres">
      <dgm:prSet presAssocID="{15E1D399-6C73-6342-AC72-D14ED521A6F9}" presName="hierChild5" presStyleCnt="0"/>
      <dgm:spPr/>
    </dgm:pt>
    <dgm:pt modelId="{6CA8A8C5-0D4A-0F48-8E4C-AD53371064C2}" type="pres">
      <dgm:prSet presAssocID="{1719C98D-CE35-D249-817C-FCF160BC7C95}" presName="Name37" presStyleLbl="parChTrans1D2" presStyleIdx="2" presStyleCnt="3"/>
      <dgm:spPr/>
    </dgm:pt>
    <dgm:pt modelId="{520F7C8A-4E61-C04D-8B6E-603524A8BDFE}" type="pres">
      <dgm:prSet presAssocID="{3529F165-7EF8-0E4B-8145-13A11A8AEFAD}" presName="hierRoot2" presStyleCnt="0">
        <dgm:presLayoutVars>
          <dgm:hierBranch val="init"/>
        </dgm:presLayoutVars>
      </dgm:prSet>
      <dgm:spPr/>
    </dgm:pt>
    <dgm:pt modelId="{23BC0F06-1BA2-C04D-80A2-91E3A5ED68B9}" type="pres">
      <dgm:prSet presAssocID="{3529F165-7EF8-0E4B-8145-13A11A8AEFAD}" presName="rootComposite" presStyleCnt="0"/>
      <dgm:spPr/>
    </dgm:pt>
    <dgm:pt modelId="{C7355EA6-372A-7C4B-A64A-BFA911CC8D09}" type="pres">
      <dgm:prSet presAssocID="{3529F165-7EF8-0E4B-8145-13A11A8AEFAD}" presName="rootText" presStyleLbl="node2" presStyleIdx="2" presStyleCnt="3">
        <dgm:presLayoutVars>
          <dgm:chPref val="3"/>
        </dgm:presLayoutVars>
      </dgm:prSet>
      <dgm:spPr/>
    </dgm:pt>
    <dgm:pt modelId="{58DE294D-2F8B-7047-87F0-63A96B4AD311}" type="pres">
      <dgm:prSet presAssocID="{3529F165-7EF8-0E4B-8145-13A11A8AEFAD}" presName="rootConnector" presStyleLbl="node2" presStyleIdx="2" presStyleCnt="3"/>
      <dgm:spPr/>
    </dgm:pt>
    <dgm:pt modelId="{5423C960-9739-5344-9703-F2CE4A3EF94C}" type="pres">
      <dgm:prSet presAssocID="{3529F165-7EF8-0E4B-8145-13A11A8AEFAD}" presName="hierChild4" presStyleCnt="0"/>
      <dgm:spPr/>
    </dgm:pt>
    <dgm:pt modelId="{EBFD4160-1A88-4B4E-BEAA-5530C9CEE154}" type="pres">
      <dgm:prSet presAssocID="{3529F165-7EF8-0E4B-8145-13A11A8AEFAD}" presName="hierChild5" presStyleCnt="0"/>
      <dgm:spPr/>
    </dgm:pt>
    <dgm:pt modelId="{30B69356-7BBB-5041-BEDB-95A4EB0999A4}" type="pres">
      <dgm:prSet presAssocID="{E7BCD49E-6E10-5247-863D-ABE9A526ACF5}" presName="hierChild3" presStyleCnt="0"/>
      <dgm:spPr/>
    </dgm:pt>
  </dgm:ptLst>
  <dgm:cxnLst>
    <dgm:cxn modelId="{EE5F1B26-5A99-9F45-9BA1-BD6FEFEBC97D}" srcId="{E7BCD49E-6E10-5247-863D-ABE9A526ACF5}" destId="{3529F165-7EF8-0E4B-8145-13A11A8AEFAD}" srcOrd="2" destOrd="0" parTransId="{1719C98D-CE35-D249-817C-FCF160BC7C95}" sibTransId="{205DC6D4-B544-C84C-BF1E-A2F9CC07270E}"/>
    <dgm:cxn modelId="{CBA59D3B-1C25-D446-9F2C-F8F01FDD7F8A}" type="presOf" srcId="{20AF7A45-4264-DE43-BEBA-75E0BC4D9ADA}" destId="{11DBFB48-D84E-3A49-965C-0C4D6CC36E4F}" srcOrd="0" destOrd="0" presId="urn:microsoft.com/office/officeart/2005/8/layout/orgChart1"/>
    <dgm:cxn modelId="{1DD55844-A561-AF42-BADC-EFE28A5E20F9}" type="presOf" srcId="{E7BCD49E-6E10-5247-863D-ABE9A526ACF5}" destId="{D6566067-5C83-BA49-8A6A-484DB5A652E7}" srcOrd="1" destOrd="0" presId="urn:microsoft.com/office/officeart/2005/8/layout/orgChart1"/>
    <dgm:cxn modelId="{EE78C54D-52E0-B34A-A68D-F76FA832E1C0}" type="presOf" srcId="{51A06B99-AA8A-A24B-9B07-0A4532ACDE17}" destId="{02CCE573-E97D-7549-ABA2-51BE9C710CAB}" srcOrd="1" destOrd="0" presId="urn:microsoft.com/office/officeart/2005/8/layout/orgChart1"/>
    <dgm:cxn modelId="{AFE3EA4D-DDB7-A544-8854-B3A84026490F}" type="presOf" srcId="{531C4935-A520-EA4F-AE98-3CD0069E6D96}" destId="{F892CC60-F287-8D4B-9AB2-CECD026B3F59}" srcOrd="0" destOrd="0" presId="urn:microsoft.com/office/officeart/2005/8/layout/orgChart1"/>
    <dgm:cxn modelId="{7EA81052-418E-6D42-98B8-97C69028E04F}" type="presOf" srcId="{E7BCD49E-6E10-5247-863D-ABE9A526ACF5}" destId="{6908F0B9-8D06-4541-815C-7B1990E0F908}" srcOrd="0" destOrd="0" presId="urn:microsoft.com/office/officeart/2005/8/layout/orgChart1"/>
    <dgm:cxn modelId="{F881E755-F132-244D-941B-D99D646F8FFE}" srcId="{E7BCD49E-6E10-5247-863D-ABE9A526ACF5}" destId="{15E1D399-6C73-6342-AC72-D14ED521A6F9}" srcOrd="1" destOrd="0" parTransId="{531C4935-A520-EA4F-AE98-3CD0069E6D96}" sibTransId="{BD881E57-8807-6043-B859-F8F47A4F4657}"/>
    <dgm:cxn modelId="{05AE9B5E-38FF-1343-A5C2-0923F77344AE}" type="presOf" srcId="{3529F165-7EF8-0E4B-8145-13A11A8AEFAD}" destId="{C7355EA6-372A-7C4B-A64A-BFA911CC8D09}" srcOrd="0" destOrd="0" presId="urn:microsoft.com/office/officeart/2005/8/layout/orgChart1"/>
    <dgm:cxn modelId="{E11E9C72-8766-064B-B9BE-E4FFC44215AE}" type="presOf" srcId="{1719C98D-CE35-D249-817C-FCF160BC7C95}" destId="{6CA8A8C5-0D4A-0F48-8E4C-AD53371064C2}" srcOrd="0" destOrd="0" presId="urn:microsoft.com/office/officeart/2005/8/layout/orgChart1"/>
    <dgm:cxn modelId="{64EC3BA5-0B84-6341-A3F6-101105390993}" type="presOf" srcId="{51A06B99-AA8A-A24B-9B07-0A4532ACDE17}" destId="{F97AE900-9DB1-4E42-9554-9580C6F9C767}" srcOrd="0" destOrd="0" presId="urn:microsoft.com/office/officeart/2005/8/layout/orgChart1"/>
    <dgm:cxn modelId="{A78745B2-02D8-9840-A510-FF823C26BFEC}" type="presOf" srcId="{EC0FA608-AF87-484E-AA12-299FA2D9513E}" destId="{043AE59E-97C2-464E-B037-FAEC4F81D1D1}" srcOrd="0" destOrd="0" presId="urn:microsoft.com/office/officeart/2005/8/layout/orgChart1"/>
    <dgm:cxn modelId="{30F6CADB-C9B2-FE4C-A3B1-76BBA5212C73}" type="presOf" srcId="{15E1D399-6C73-6342-AC72-D14ED521A6F9}" destId="{EF33EFF4-6893-9A46-A244-D26FF86EEADF}" srcOrd="0" destOrd="0" presId="urn:microsoft.com/office/officeart/2005/8/layout/orgChart1"/>
    <dgm:cxn modelId="{EB1FC8E1-AFB1-0D4B-A38D-B48220E2FDEE}" srcId="{20AF7A45-4264-DE43-BEBA-75E0BC4D9ADA}" destId="{E7BCD49E-6E10-5247-863D-ABE9A526ACF5}" srcOrd="0" destOrd="0" parTransId="{C517CAD2-C0F1-0141-BEF1-E76895605979}" sibTransId="{D2EA2017-E0B7-FE42-933B-151A0D967AC4}"/>
    <dgm:cxn modelId="{A69DFDED-7BE2-6343-BCEF-4A8B7CAFD2F5}" type="presOf" srcId="{3529F165-7EF8-0E4B-8145-13A11A8AEFAD}" destId="{58DE294D-2F8B-7047-87F0-63A96B4AD311}" srcOrd="1" destOrd="0" presId="urn:microsoft.com/office/officeart/2005/8/layout/orgChart1"/>
    <dgm:cxn modelId="{73DAFBF8-4198-7447-8E76-214AAF824286}" type="presOf" srcId="{15E1D399-6C73-6342-AC72-D14ED521A6F9}" destId="{C2122924-FC02-BC40-8433-5443D3A660E0}" srcOrd="1" destOrd="0" presId="urn:microsoft.com/office/officeart/2005/8/layout/orgChart1"/>
    <dgm:cxn modelId="{E47B96FE-2B31-014C-98C1-27B60F19AC7A}" srcId="{E7BCD49E-6E10-5247-863D-ABE9A526ACF5}" destId="{51A06B99-AA8A-A24B-9B07-0A4532ACDE17}" srcOrd="0" destOrd="0" parTransId="{EC0FA608-AF87-484E-AA12-299FA2D9513E}" sibTransId="{52378872-94EC-2743-8294-C22BBD7D2E0A}"/>
    <dgm:cxn modelId="{7AAEE661-B5D2-EC4B-80D6-3C0756DBB452}" type="presParOf" srcId="{11DBFB48-D84E-3A49-965C-0C4D6CC36E4F}" destId="{57ECF8D3-282A-9B4B-9EEE-33E2D5A34D2C}" srcOrd="0" destOrd="0" presId="urn:microsoft.com/office/officeart/2005/8/layout/orgChart1"/>
    <dgm:cxn modelId="{B166AED6-7CD5-8D4F-BB91-8766ADC12A64}" type="presParOf" srcId="{57ECF8D3-282A-9B4B-9EEE-33E2D5A34D2C}" destId="{F8811C05-08C2-5841-8E6C-7AE1E13FBB23}" srcOrd="0" destOrd="0" presId="urn:microsoft.com/office/officeart/2005/8/layout/orgChart1"/>
    <dgm:cxn modelId="{15720532-9519-054A-B536-26965CAC5641}" type="presParOf" srcId="{F8811C05-08C2-5841-8E6C-7AE1E13FBB23}" destId="{6908F0B9-8D06-4541-815C-7B1990E0F908}" srcOrd="0" destOrd="0" presId="urn:microsoft.com/office/officeart/2005/8/layout/orgChart1"/>
    <dgm:cxn modelId="{24E3A918-9765-904B-A28A-62D6C99EC38A}" type="presParOf" srcId="{F8811C05-08C2-5841-8E6C-7AE1E13FBB23}" destId="{D6566067-5C83-BA49-8A6A-484DB5A652E7}" srcOrd="1" destOrd="0" presId="urn:microsoft.com/office/officeart/2005/8/layout/orgChart1"/>
    <dgm:cxn modelId="{DD01D1D5-A297-474C-9769-7D09D4AB2E8A}" type="presParOf" srcId="{57ECF8D3-282A-9B4B-9EEE-33E2D5A34D2C}" destId="{6569B52A-2798-0649-B129-09F7002D1109}" srcOrd="1" destOrd="0" presId="urn:microsoft.com/office/officeart/2005/8/layout/orgChart1"/>
    <dgm:cxn modelId="{02E3A6C2-B9EE-DF4A-ADC6-A265DAE050F0}" type="presParOf" srcId="{6569B52A-2798-0649-B129-09F7002D1109}" destId="{043AE59E-97C2-464E-B037-FAEC4F81D1D1}" srcOrd="0" destOrd="0" presId="urn:microsoft.com/office/officeart/2005/8/layout/orgChart1"/>
    <dgm:cxn modelId="{A0F216AA-3513-5F4D-AD5E-B4756062AF9C}" type="presParOf" srcId="{6569B52A-2798-0649-B129-09F7002D1109}" destId="{F7547E43-BB28-FF4E-90F9-A6D6E3319995}" srcOrd="1" destOrd="0" presId="urn:microsoft.com/office/officeart/2005/8/layout/orgChart1"/>
    <dgm:cxn modelId="{6BFEA298-0B1E-6348-84EE-A9C5AAB56126}" type="presParOf" srcId="{F7547E43-BB28-FF4E-90F9-A6D6E3319995}" destId="{AF47D679-9697-9649-AF72-D4BA69DA3FAF}" srcOrd="0" destOrd="0" presId="urn:microsoft.com/office/officeart/2005/8/layout/orgChart1"/>
    <dgm:cxn modelId="{AD675297-ED2D-1941-8723-2A7A2B2FC8FC}" type="presParOf" srcId="{AF47D679-9697-9649-AF72-D4BA69DA3FAF}" destId="{F97AE900-9DB1-4E42-9554-9580C6F9C767}" srcOrd="0" destOrd="0" presId="urn:microsoft.com/office/officeart/2005/8/layout/orgChart1"/>
    <dgm:cxn modelId="{40957548-C7C1-F44F-BBC4-D14FD77F7E9A}" type="presParOf" srcId="{AF47D679-9697-9649-AF72-D4BA69DA3FAF}" destId="{02CCE573-E97D-7549-ABA2-51BE9C710CAB}" srcOrd="1" destOrd="0" presId="urn:microsoft.com/office/officeart/2005/8/layout/orgChart1"/>
    <dgm:cxn modelId="{907CB123-66B0-1944-818A-9C1818B95591}" type="presParOf" srcId="{F7547E43-BB28-FF4E-90F9-A6D6E3319995}" destId="{1F976D8E-74FC-E845-85BF-15A8262CA217}" srcOrd="1" destOrd="0" presId="urn:microsoft.com/office/officeart/2005/8/layout/orgChart1"/>
    <dgm:cxn modelId="{650E2FDB-E1DD-2244-8046-BC42834C703F}" type="presParOf" srcId="{F7547E43-BB28-FF4E-90F9-A6D6E3319995}" destId="{E1F442B5-EE17-C047-941C-48710819B269}" srcOrd="2" destOrd="0" presId="urn:microsoft.com/office/officeart/2005/8/layout/orgChart1"/>
    <dgm:cxn modelId="{5F43326E-B038-D24E-AB8F-6F5BC51CAB6F}" type="presParOf" srcId="{6569B52A-2798-0649-B129-09F7002D1109}" destId="{F892CC60-F287-8D4B-9AB2-CECD026B3F59}" srcOrd="2" destOrd="0" presId="urn:microsoft.com/office/officeart/2005/8/layout/orgChart1"/>
    <dgm:cxn modelId="{2F3E8157-0177-E44D-8649-DA08F1A14DA0}" type="presParOf" srcId="{6569B52A-2798-0649-B129-09F7002D1109}" destId="{91968A88-940E-7948-BEE6-4D4DDDC0F451}" srcOrd="3" destOrd="0" presId="urn:microsoft.com/office/officeart/2005/8/layout/orgChart1"/>
    <dgm:cxn modelId="{C034E5BB-40DC-F444-9FA2-8772A968A5AD}" type="presParOf" srcId="{91968A88-940E-7948-BEE6-4D4DDDC0F451}" destId="{4A496886-DDBA-0142-83AB-42242C2D58D8}" srcOrd="0" destOrd="0" presId="urn:microsoft.com/office/officeart/2005/8/layout/orgChart1"/>
    <dgm:cxn modelId="{694A72F0-6B51-B840-B5D9-F307682BEFC8}" type="presParOf" srcId="{4A496886-DDBA-0142-83AB-42242C2D58D8}" destId="{EF33EFF4-6893-9A46-A244-D26FF86EEADF}" srcOrd="0" destOrd="0" presId="urn:microsoft.com/office/officeart/2005/8/layout/orgChart1"/>
    <dgm:cxn modelId="{977B17A2-27EE-BA43-8440-65E3D2E10A80}" type="presParOf" srcId="{4A496886-DDBA-0142-83AB-42242C2D58D8}" destId="{C2122924-FC02-BC40-8433-5443D3A660E0}" srcOrd="1" destOrd="0" presId="urn:microsoft.com/office/officeart/2005/8/layout/orgChart1"/>
    <dgm:cxn modelId="{F9AA9EEE-872C-8848-A8F8-5B5817D9EB58}" type="presParOf" srcId="{91968A88-940E-7948-BEE6-4D4DDDC0F451}" destId="{98AEB150-8883-5442-9CCB-6061A59D9FCA}" srcOrd="1" destOrd="0" presId="urn:microsoft.com/office/officeart/2005/8/layout/orgChart1"/>
    <dgm:cxn modelId="{6264B7DC-4B75-7F41-8C47-539D0181D4C7}" type="presParOf" srcId="{91968A88-940E-7948-BEE6-4D4DDDC0F451}" destId="{37BA6ABC-1D67-CE4C-94E2-97234939707F}" srcOrd="2" destOrd="0" presId="urn:microsoft.com/office/officeart/2005/8/layout/orgChart1"/>
    <dgm:cxn modelId="{C964DE5E-AC0F-8548-8703-8978EBB38736}" type="presParOf" srcId="{6569B52A-2798-0649-B129-09F7002D1109}" destId="{6CA8A8C5-0D4A-0F48-8E4C-AD53371064C2}" srcOrd="4" destOrd="0" presId="urn:microsoft.com/office/officeart/2005/8/layout/orgChart1"/>
    <dgm:cxn modelId="{2D923E54-0884-374A-9D42-00EBD352AB88}" type="presParOf" srcId="{6569B52A-2798-0649-B129-09F7002D1109}" destId="{520F7C8A-4E61-C04D-8B6E-603524A8BDFE}" srcOrd="5" destOrd="0" presId="urn:microsoft.com/office/officeart/2005/8/layout/orgChart1"/>
    <dgm:cxn modelId="{8F07937D-DAA1-6B45-8D8D-1A9B1B28090D}" type="presParOf" srcId="{520F7C8A-4E61-C04D-8B6E-603524A8BDFE}" destId="{23BC0F06-1BA2-C04D-80A2-91E3A5ED68B9}" srcOrd="0" destOrd="0" presId="urn:microsoft.com/office/officeart/2005/8/layout/orgChart1"/>
    <dgm:cxn modelId="{F33E218C-2CAD-A949-9FBB-CC692104EE53}" type="presParOf" srcId="{23BC0F06-1BA2-C04D-80A2-91E3A5ED68B9}" destId="{C7355EA6-372A-7C4B-A64A-BFA911CC8D09}" srcOrd="0" destOrd="0" presId="urn:microsoft.com/office/officeart/2005/8/layout/orgChart1"/>
    <dgm:cxn modelId="{20DBA361-1480-554F-ACE7-A320EA9BD195}" type="presParOf" srcId="{23BC0F06-1BA2-C04D-80A2-91E3A5ED68B9}" destId="{58DE294D-2F8B-7047-87F0-63A96B4AD311}" srcOrd="1" destOrd="0" presId="urn:microsoft.com/office/officeart/2005/8/layout/orgChart1"/>
    <dgm:cxn modelId="{3F0A31FB-A27E-7B45-B10B-B8012D728DD3}" type="presParOf" srcId="{520F7C8A-4E61-C04D-8B6E-603524A8BDFE}" destId="{5423C960-9739-5344-9703-F2CE4A3EF94C}" srcOrd="1" destOrd="0" presId="urn:microsoft.com/office/officeart/2005/8/layout/orgChart1"/>
    <dgm:cxn modelId="{2ABAF33C-DF4B-3C41-A519-17CA50A62479}" type="presParOf" srcId="{520F7C8A-4E61-C04D-8B6E-603524A8BDFE}" destId="{EBFD4160-1A88-4B4E-BEAA-5530C9CEE154}" srcOrd="2" destOrd="0" presId="urn:microsoft.com/office/officeart/2005/8/layout/orgChart1"/>
    <dgm:cxn modelId="{09D78311-51C9-7A47-8F66-A791F8061CEA}" type="presParOf" srcId="{57ECF8D3-282A-9B4B-9EEE-33E2D5A34D2C}" destId="{30B69356-7BBB-5041-BEDB-95A4EB0999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C409E4-09E9-5649-8568-02F7CECFCD4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D266F1EA-BB1B-9D49-87F5-6CF3E0E71D6F}">
      <dgm:prSet/>
      <dgm:spPr/>
      <dgm:t>
        <a:bodyPr/>
        <a:lstStyle/>
        <a:p>
          <a:r>
            <a:rPr lang="ru-RU"/>
            <a:t>Регрессия</a:t>
          </a:r>
        </a:p>
      </dgm:t>
    </dgm:pt>
    <dgm:pt modelId="{E00DD2E6-70D2-E64F-ADF7-E4CFBD3BE9A0}" type="parTrans" cxnId="{BDB7ACD4-0DA6-8A4C-9DB0-CA4248CBEA76}">
      <dgm:prSet/>
      <dgm:spPr/>
      <dgm:t>
        <a:bodyPr/>
        <a:lstStyle/>
        <a:p>
          <a:endParaRPr lang="ru-RU"/>
        </a:p>
      </dgm:t>
    </dgm:pt>
    <dgm:pt modelId="{0274A0A2-7DA8-4A48-AF11-3A3536583D66}" type="sibTrans" cxnId="{BDB7ACD4-0DA6-8A4C-9DB0-CA4248CBEA76}">
      <dgm:prSet/>
      <dgm:spPr/>
      <dgm:t>
        <a:bodyPr/>
        <a:lstStyle/>
        <a:p>
          <a:endParaRPr lang="ru-RU"/>
        </a:p>
      </dgm:t>
    </dgm:pt>
    <dgm:pt modelId="{FF0B6BB4-E70F-FF46-A8B6-B25C84EF609D}">
      <dgm:prSet/>
      <dgm:spPr/>
      <dgm:t>
        <a:bodyPr/>
        <a:lstStyle/>
        <a:p>
          <a:r>
            <a:rPr lang="ru-RU"/>
            <a:t>Классификация</a:t>
          </a:r>
        </a:p>
      </dgm:t>
    </dgm:pt>
    <dgm:pt modelId="{DD21EF93-4278-3645-9DE6-D8DDBB8DE110}" type="parTrans" cxnId="{9B8A9163-A6F6-5441-BCF8-AA0D9C330300}">
      <dgm:prSet/>
      <dgm:spPr/>
      <dgm:t>
        <a:bodyPr/>
        <a:lstStyle/>
        <a:p>
          <a:endParaRPr lang="ru-RU"/>
        </a:p>
      </dgm:t>
    </dgm:pt>
    <dgm:pt modelId="{0F270BF0-D720-2948-A3C9-5FE2326181BA}" type="sibTrans" cxnId="{9B8A9163-A6F6-5441-BCF8-AA0D9C330300}">
      <dgm:prSet/>
      <dgm:spPr/>
      <dgm:t>
        <a:bodyPr/>
        <a:lstStyle/>
        <a:p>
          <a:endParaRPr lang="ru-RU"/>
        </a:p>
      </dgm:t>
    </dgm:pt>
    <dgm:pt modelId="{8190DDA3-580C-594D-AE1E-5EB7DA4773AD}">
      <dgm:prSet/>
      <dgm:spPr/>
      <dgm:t>
        <a:bodyPr/>
        <a:lstStyle/>
        <a:p>
          <a:r>
            <a:rPr lang="ru-RU"/>
            <a:t>Ранжирование</a:t>
          </a:r>
        </a:p>
      </dgm:t>
    </dgm:pt>
    <dgm:pt modelId="{F1305C91-6C7E-B34D-9999-F725630832F2}" type="parTrans" cxnId="{DA1A4C94-43CD-D940-B08D-CCB4518ACAF6}">
      <dgm:prSet/>
      <dgm:spPr/>
      <dgm:t>
        <a:bodyPr/>
        <a:lstStyle/>
        <a:p>
          <a:endParaRPr lang="ru-RU"/>
        </a:p>
      </dgm:t>
    </dgm:pt>
    <dgm:pt modelId="{61C2DDA6-1249-A241-8503-B54EFA8B7B35}" type="sibTrans" cxnId="{DA1A4C94-43CD-D940-B08D-CCB4518ACAF6}">
      <dgm:prSet/>
      <dgm:spPr/>
      <dgm:t>
        <a:bodyPr/>
        <a:lstStyle/>
        <a:p>
          <a:endParaRPr lang="ru-RU"/>
        </a:p>
      </dgm:t>
    </dgm:pt>
    <dgm:pt modelId="{7C2AF3EC-7037-874C-B016-3126F8B48E98}">
      <dgm:prSet/>
      <dgm:spPr/>
      <dgm:t>
        <a:bodyPr/>
        <a:lstStyle/>
        <a:p>
          <a:r>
            <a:rPr lang="ru-RU"/>
            <a:t>Кластеризация</a:t>
          </a:r>
        </a:p>
      </dgm:t>
    </dgm:pt>
    <dgm:pt modelId="{84A27631-F180-9947-9848-6001E4071483}" type="parTrans" cxnId="{C5B9F255-5CAD-3746-A9DC-523DFB4792F8}">
      <dgm:prSet/>
      <dgm:spPr/>
      <dgm:t>
        <a:bodyPr/>
        <a:lstStyle/>
        <a:p>
          <a:endParaRPr lang="ru-RU"/>
        </a:p>
      </dgm:t>
    </dgm:pt>
    <dgm:pt modelId="{92DE4002-E062-CC4F-A7CE-316EE09E82EF}" type="sibTrans" cxnId="{C5B9F255-5CAD-3746-A9DC-523DFB4792F8}">
      <dgm:prSet/>
      <dgm:spPr/>
      <dgm:t>
        <a:bodyPr/>
        <a:lstStyle/>
        <a:p>
          <a:endParaRPr lang="ru-RU"/>
        </a:p>
      </dgm:t>
    </dgm:pt>
    <dgm:pt modelId="{5191D4B0-E951-D14A-9EBB-AB0026319EA2}">
      <dgm:prSet/>
      <dgm:spPr/>
      <dgm:t>
        <a:bodyPr/>
        <a:lstStyle/>
        <a:p>
          <a:r>
            <a:rPr lang="ru-RU"/>
            <a:t>Понижение размерности</a:t>
          </a:r>
        </a:p>
      </dgm:t>
    </dgm:pt>
    <dgm:pt modelId="{E0F9B852-827D-A74C-B7BE-F54C4EC5D331}" type="parTrans" cxnId="{A96DC317-6152-C642-892C-332E9E5D5A81}">
      <dgm:prSet/>
      <dgm:spPr/>
      <dgm:t>
        <a:bodyPr/>
        <a:lstStyle/>
        <a:p>
          <a:endParaRPr lang="ru-RU"/>
        </a:p>
      </dgm:t>
    </dgm:pt>
    <dgm:pt modelId="{DB807491-46C8-DA42-8914-BC3A6237DDA2}" type="sibTrans" cxnId="{A96DC317-6152-C642-892C-332E9E5D5A81}">
      <dgm:prSet/>
      <dgm:spPr/>
      <dgm:t>
        <a:bodyPr/>
        <a:lstStyle/>
        <a:p>
          <a:endParaRPr lang="ru-RU"/>
        </a:p>
      </dgm:t>
    </dgm:pt>
    <dgm:pt modelId="{8E6DB446-2DD9-9F47-AC15-EDD64D14C9DF}" type="pres">
      <dgm:prSet presAssocID="{B3C409E4-09E9-5649-8568-02F7CECFCD42}" presName="linear" presStyleCnt="0">
        <dgm:presLayoutVars>
          <dgm:animLvl val="lvl"/>
          <dgm:resizeHandles val="exact"/>
        </dgm:presLayoutVars>
      </dgm:prSet>
      <dgm:spPr/>
    </dgm:pt>
    <dgm:pt modelId="{3CC77194-F702-1645-82E0-DE5C4FCF1718}" type="pres">
      <dgm:prSet presAssocID="{D266F1EA-BB1B-9D49-87F5-6CF3E0E71D6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C0B5D92-9D62-494E-87A9-620A805706B2}" type="pres">
      <dgm:prSet presAssocID="{0274A0A2-7DA8-4A48-AF11-3A3536583D66}" presName="spacer" presStyleCnt="0"/>
      <dgm:spPr/>
    </dgm:pt>
    <dgm:pt modelId="{6B2DA9EE-7D78-894C-B48C-6D479108FC99}" type="pres">
      <dgm:prSet presAssocID="{FF0B6BB4-E70F-FF46-A8B6-B25C84EF609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B3D75F6-701C-9C49-AAEA-2EEA3EEF06FF}" type="pres">
      <dgm:prSet presAssocID="{0F270BF0-D720-2948-A3C9-5FE2326181BA}" presName="spacer" presStyleCnt="0"/>
      <dgm:spPr/>
    </dgm:pt>
    <dgm:pt modelId="{6BE0DB6D-A2BB-2848-B343-1B50777E7663}" type="pres">
      <dgm:prSet presAssocID="{8190DDA3-580C-594D-AE1E-5EB7DA4773A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FF059F6-DAB8-494C-909F-B53A36AFC776}" type="pres">
      <dgm:prSet presAssocID="{61C2DDA6-1249-A241-8503-B54EFA8B7B35}" presName="spacer" presStyleCnt="0"/>
      <dgm:spPr/>
    </dgm:pt>
    <dgm:pt modelId="{10E34177-5FC6-FF43-89BF-B8103C9F4E3F}" type="pres">
      <dgm:prSet presAssocID="{7C2AF3EC-7037-874C-B016-3126F8B48E9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2288E16-D113-2C43-B1F1-F323516EFC62}" type="pres">
      <dgm:prSet presAssocID="{92DE4002-E062-CC4F-A7CE-316EE09E82EF}" presName="spacer" presStyleCnt="0"/>
      <dgm:spPr/>
    </dgm:pt>
    <dgm:pt modelId="{0493AC9C-E17B-454D-8C9E-8101432FE889}" type="pres">
      <dgm:prSet presAssocID="{5191D4B0-E951-D14A-9EBB-AB0026319EA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96DC317-6152-C642-892C-332E9E5D5A81}" srcId="{B3C409E4-09E9-5649-8568-02F7CECFCD42}" destId="{5191D4B0-E951-D14A-9EBB-AB0026319EA2}" srcOrd="4" destOrd="0" parTransId="{E0F9B852-827D-A74C-B7BE-F54C4EC5D331}" sibTransId="{DB807491-46C8-DA42-8914-BC3A6237DDA2}"/>
    <dgm:cxn modelId="{B8FF582A-6A27-E247-88EB-470A4FC16299}" type="presOf" srcId="{B3C409E4-09E9-5649-8568-02F7CECFCD42}" destId="{8E6DB446-2DD9-9F47-AC15-EDD64D14C9DF}" srcOrd="0" destOrd="0" presId="urn:microsoft.com/office/officeart/2005/8/layout/vList2"/>
    <dgm:cxn modelId="{5274494B-13DD-BF45-AD79-091D564A6922}" type="presOf" srcId="{8190DDA3-580C-594D-AE1E-5EB7DA4773AD}" destId="{6BE0DB6D-A2BB-2848-B343-1B50777E7663}" srcOrd="0" destOrd="0" presId="urn:microsoft.com/office/officeart/2005/8/layout/vList2"/>
    <dgm:cxn modelId="{C5B9F255-5CAD-3746-A9DC-523DFB4792F8}" srcId="{B3C409E4-09E9-5649-8568-02F7CECFCD42}" destId="{7C2AF3EC-7037-874C-B016-3126F8B48E98}" srcOrd="3" destOrd="0" parTransId="{84A27631-F180-9947-9848-6001E4071483}" sibTransId="{92DE4002-E062-CC4F-A7CE-316EE09E82EF}"/>
    <dgm:cxn modelId="{A78EE75C-8F6B-334C-8C21-490296DD04D6}" type="presOf" srcId="{5191D4B0-E951-D14A-9EBB-AB0026319EA2}" destId="{0493AC9C-E17B-454D-8C9E-8101432FE889}" srcOrd="0" destOrd="0" presId="urn:microsoft.com/office/officeart/2005/8/layout/vList2"/>
    <dgm:cxn modelId="{9B8A9163-A6F6-5441-BCF8-AA0D9C330300}" srcId="{B3C409E4-09E9-5649-8568-02F7CECFCD42}" destId="{FF0B6BB4-E70F-FF46-A8B6-B25C84EF609D}" srcOrd="1" destOrd="0" parTransId="{DD21EF93-4278-3645-9DE6-D8DDBB8DE110}" sibTransId="{0F270BF0-D720-2948-A3C9-5FE2326181BA}"/>
    <dgm:cxn modelId="{C4519967-D9A8-BD48-A331-44EAB5E9C4B1}" type="presOf" srcId="{D266F1EA-BB1B-9D49-87F5-6CF3E0E71D6F}" destId="{3CC77194-F702-1645-82E0-DE5C4FCF1718}" srcOrd="0" destOrd="0" presId="urn:microsoft.com/office/officeart/2005/8/layout/vList2"/>
    <dgm:cxn modelId="{76585A6F-3429-6544-9B08-A53002E8833E}" type="presOf" srcId="{FF0B6BB4-E70F-FF46-A8B6-B25C84EF609D}" destId="{6B2DA9EE-7D78-894C-B48C-6D479108FC99}" srcOrd="0" destOrd="0" presId="urn:microsoft.com/office/officeart/2005/8/layout/vList2"/>
    <dgm:cxn modelId="{DA1A4C94-43CD-D940-B08D-CCB4518ACAF6}" srcId="{B3C409E4-09E9-5649-8568-02F7CECFCD42}" destId="{8190DDA3-580C-594D-AE1E-5EB7DA4773AD}" srcOrd="2" destOrd="0" parTransId="{F1305C91-6C7E-B34D-9999-F725630832F2}" sibTransId="{61C2DDA6-1249-A241-8503-B54EFA8B7B35}"/>
    <dgm:cxn modelId="{BDB7ACD4-0DA6-8A4C-9DB0-CA4248CBEA76}" srcId="{B3C409E4-09E9-5649-8568-02F7CECFCD42}" destId="{D266F1EA-BB1B-9D49-87F5-6CF3E0E71D6F}" srcOrd="0" destOrd="0" parTransId="{E00DD2E6-70D2-E64F-ADF7-E4CFBD3BE9A0}" sibTransId="{0274A0A2-7DA8-4A48-AF11-3A3536583D66}"/>
    <dgm:cxn modelId="{7D2DD7DF-3808-2C4F-A1AB-33F4D94705CE}" type="presOf" srcId="{7C2AF3EC-7037-874C-B016-3126F8B48E98}" destId="{10E34177-5FC6-FF43-89BF-B8103C9F4E3F}" srcOrd="0" destOrd="0" presId="urn:microsoft.com/office/officeart/2005/8/layout/vList2"/>
    <dgm:cxn modelId="{07A0B34A-24DF-5643-BB66-A8383892CC45}" type="presParOf" srcId="{8E6DB446-2DD9-9F47-AC15-EDD64D14C9DF}" destId="{3CC77194-F702-1645-82E0-DE5C4FCF1718}" srcOrd="0" destOrd="0" presId="urn:microsoft.com/office/officeart/2005/8/layout/vList2"/>
    <dgm:cxn modelId="{484DB3DE-D05A-6647-98A6-BAF6D242422D}" type="presParOf" srcId="{8E6DB446-2DD9-9F47-AC15-EDD64D14C9DF}" destId="{BC0B5D92-9D62-494E-87A9-620A805706B2}" srcOrd="1" destOrd="0" presId="urn:microsoft.com/office/officeart/2005/8/layout/vList2"/>
    <dgm:cxn modelId="{65DF61AA-EDB3-2F48-8657-D6D7D32AE8D8}" type="presParOf" srcId="{8E6DB446-2DD9-9F47-AC15-EDD64D14C9DF}" destId="{6B2DA9EE-7D78-894C-B48C-6D479108FC99}" srcOrd="2" destOrd="0" presId="urn:microsoft.com/office/officeart/2005/8/layout/vList2"/>
    <dgm:cxn modelId="{4DF132FC-5F8D-3C46-A8C3-AE197F56E814}" type="presParOf" srcId="{8E6DB446-2DD9-9F47-AC15-EDD64D14C9DF}" destId="{0B3D75F6-701C-9C49-AAEA-2EEA3EEF06FF}" srcOrd="3" destOrd="0" presId="urn:microsoft.com/office/officeart/2005/8/layout/vList2"/>
    <dgm:cxn modelId="{B110A863-1B81-FE46-8272-BFFE8AEBEA1E}" type="presParOf" srcId="{8E6DB446-2DD9-9F47-AC15-EDD64D14C9DF}" destId="{6BE0DB6D-A2BB-2848-B343-1B50777E7663}" srcOrd="4" destOrd="0" presId="urn:microsoft.com/office/officeart/2005/8/layout/vList2"/>
    <dgm:cxn modelId="{029AE474-14D5-394F-95F4-3DAC5DC07371}" type="presParOf" srcId="{8E6DB446-2DD9-9F47-AC15-EDD64D14C9DF}" destId="{1FF059F6-DAB8-494C-909F-B53A36AFC776}" srcOrd="5" destOrd="0" presId="urn:microsoft.com/office/officeart/2005/8/layout/vList2"/>
    <dgm:cxn modelId="{9E91266A-395A-7E49-8421-3F7C3CC2BB08}" type="presParOf" srcId="{8E6DB446-2DD9-9F47-AC15-EDD64D14C9DF}" destId="{10E34177-5FC6-FF43-89BF-B8103C9F4E3F}" srcOrd="6" destOrd="0" presId="urn:microsoft.com/office/officeart/2005/8/layout/vList2"/>
    <dgm:cxn modelId="{BE9DB6F4-7660-8641-A9BE-452FAE9026F9}" type="presParOf" srcId="{8E6DB446-2DD9-9F47-AC15-EDD64D14C9DF}" destId="{12288E16-D113-2C43-B1F1-F323516EFC62}" srcOrd="7" destOrd="0" presId="urn:microsoft.com/office/officeart/2005/8/layout/vList2"/>
    <dgm:cxn modelId="{8EDA5500-29B8-8947-943E-7A1D6567F433}" type="presParOf" srcId="{8E6DB446-2DD9-9F47-AC15-EDD64D14C9DF}" destId="{0493AC9C-E17B-454D-8C9E-8101432FE88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1A0AF4-46FE-2B45-AAEF-1A3AB6F77F6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7FEF4923-89AB-7D4A-9D8F-0DFB2F484468}">
      <dgm:prSet/>
      <dgm:spPr/>
      <dgm:t>
        <a:bodyPr/>
        <a:lstStyle/>
        <a:p>
          <a:r>
            <a:rPr lang="ru-RU"/>
            <a:t>В примере, посвященном аппроксимации полиномиальных кривых с использованием метода наименьших квадратов, существует оптималь­ный порядок полинома, который дает наилучшее обобщение. </a:t>
          </a:r>
        </a:p>
      </dgm:t>
    </dgm:pt>
    <dgm:pt modelId="{7874B184-B640-BF4F-8137-E9AF9519ED0B}" type="parTrans" cxnId="{E77D0378-4306-204A-A1A8-C929CC392859}">
      <dgm:prSet/>
      <dgm:spPr/>
      <dgm:t>
        <a:bodyPr/>
        <a:lstStyle/>
        <a:p>
          <a:endParaRPr lang="ru-RU"/>
        </a:p>
      </dgm:t>
    </dgm:pt>
    <dgm:pt modelId="{207D6FB1-3AA2-DC4E-9B15-DD09CB1BF3C3}" type="sibTrans" cxnId="{E77D0378-4306-204A-A1A8-C929CC392859}">
      <dgm:prSet/>
      <dgm:spPr/>
      <dgm:t>
        <a:bodyPr/>
        <a:lstStyle/>
        <a:p>
          <a:endParaRPr lang="ru-RU"/>
        </a:p>
      </dgm:t>
    </dgm:pt>
    <dgm:pt modelId="{2C848EF2-011A-3C40-94A6-0EBCA242B98A}">
      <dgm:prSet/>
      <dgm:spPr/>
      <dgm:t>
        <a:bodyPr/>
        <a:lstStyle/>
        <a:p>
          <a:r>
            <a:rPr lang="ru-RU"/>
            <a:t>Порядок полинома определяет количество свободных параметров в модели и тем самым определяет ее сложность. </a:t>
          </a:r>
        </a:p>
      </dgm:t>
    </dgm:pt>
    <dgm:pt modelId="{647CC9F1-1D90-954B-A2CC-825EEF27D0E5}" type="parTrans" cxnId="{E59A886E-2AB1-0C45-87A8-5B103C1C3305}">
      <dgm:prSet/>
      <dgm:spPr/>
      <dgm:t>
        <a:bodyPr/>
        <a:lstStyle/>
        <a:p>
          <a:endParaRPr lang="ru-RU"/>
        </a:p>
      </dgm:t>
    </dgm:pt>
    <dgm:pt modelId="{9D6850DA-3093-BC4D-ABAE-46DE8D5D8895}" type="sibTrans" cxnId="{E59A886E-2AB1-0C45-87A8-5B103C1C3305}">
      <dgm:prSet/>
      <dgm:spPr/>
      <dgm:t>
        <a:bodyPr/>
        <a:lstStyle/>
        <a:p>
          <a:endParaRPr lang="ru-RU"/>
        </a:p>
      </dgm:t>
    </dgm:pt>
    <dgm:pt modelId="{C82593DD-EEBD-5342-85A3-2B6BDDCDE90F}">
      <dgm:prSet/>
      <dgm:spPr/>
      <dgm:t>
        <a:bodyPr/>
        <a:lstStyle/>
        <a:p>
          <a:r>
            <a:rPr lang="ru-RU"/>
            <a:t>В регуляризованном методе наименьших квадратов на реальную сложность модели влияет коэффициент регуляризации в то время как для более сложных моделей, таких как смеси распределений или нейронные сети, может существовать множество параметров, определяющих их сложность. </a:t>
          </a:r>
        </a:p>
      </dgm:t>
    </dgm:pt>
    <dgm:pt modelId="{C4C7252E-4680-7C48-BA27-E99DC5C1F572}" type="parTrans" cxnId="{3BFE3D7C-BEF3-C44C-95A9-0D86A6AEE3DE}">
      <dgm:prSet/>
      <dgm:spPr/>
      <dgm:t>
        <a:bodyPr/>
        <a:lstStyle/>
        <a:p>
          <a:endParaRPr lang="ru-RU"/>
        </a:p>
      </dgm:t>
    </dgm:pt>
    <dgm:pt modelId="{82EC0FE2-49F3-C445-8C79-650564E633EE}" type="sibTrans" cxnId="{3BFE3D7C-BEF3-C44C-95A9-0D86A6AEE3DE}">
      <dgm:prSet/>
      <dgm:spPr/>
      <dgm:t>
        <a:bodyPr/>
        <a:lstStyle/>
        <a:p>
          <a:endParaRPr lang="ru-RU"/>
        </a:p>
      </dgm:t>
    </dgm:pt>
    <dgm:pt modelId="{B7909EF4-D81F-7F4D-9800-FD6461C3EA7A}">
      <dgm:prSet/>
      <dgm:spPr/>
      <dgm:t>
        <a:bodyPr/>
        <a:lstStyle/>
        <a:p>
          <a:r>
            <a:rPr lang="ru-RU"/>
            <a:t>Для практического применения нам необходимо определить значения таких пара­метров, и главная цель при этом - достижение наилучших прогностических ха­рактеристик параметров сложности в данной модели.</a:t>
          </a:r>
        </a:p>
      </dgm:t>
    </dgm:pt>
    <dgm:pt modelId="{539EA3E1-6C8C-7C43-A7E1-B7984F99AEF6}" type="parTrans" cxnId="{BE166781-BABB-7B40-8CFA-66C0EAEA789A}">
      <dgm:prSet/>
      <dgm:spPr/>
      <dgm:t>
        <a:bodyPr/>
        <a:lstStyle/>
        <a:p>
          <a:endParaRPr lang="ru-RU"/>
        </a:p>
      </dgm:t>
    </dgm:pt>
    <dgm:pt modelId="{32847C54-1C45-C64E-877B-B95BE8397194}" type="sibTrans" cxnId="{BE166781-BABB-7B40-8CFA-66C0EAEA789A}">
      <dgm:prSet/>
      <dgm:spPr/>
      <dgm:t>
        <a:bodyPr/>
        <a:lstStyle/>
        <a:p>
          <a:endParaRPr lang="ru-RU"/>
        </a:p>
      </dgm:t>
    </dgm:pt>
    <dgm:pt modelId="{3231FBF0-5764-F149-9E93-D28C3DFC8E1E}">
      <dgm:prSet/>
      <dgm:spPr/>
      <dgm:t>
        <a:bodyPr/>
        <a:lstStyle/>
        <a:p>
          <a:r>
            <a:rPr lang="ru-RU"/>
            <a:t>Следует рассмотреть ряд различных видов моделей, пытаясь найти лучшую для конкретного приложения.</a:t>
          </a:r>
        </a:p>
      </dgm:t>
    </dgm:pt>
    <dgm:pt modelId="{64DE8FCC-9C1E-824E-9C87-4F2758DB75C4}" type="parTrans" cxnId="{995EB698-2C77-5042-9B01-A34E41A4A9AF}">
      <dgm:prSet/>
      <dgm:spPr/>
      <dgm:t>
        <a:bodyPr/>
        <a:lstStyle/>
        <a:p>
          <a:endParaRPr lang="ru-RU"/>
        </a:p>
      </dgm:t>
    </dgm:pt>
    <dgm:pt modelId="{C9EB0F2B-5B9A-DC42-82D6-2B9A0FD1C705}" type="sibTrans" cxnId="{995EB698-2C77-5042-9B01-A34E41A4A9AF}">
      <dgm:prSet/>
      <dgm:spPr/>
      <dgm:t>
        <a:bodyPr/>
        <a:lstStyle/>
        <a:p>
          <a:endParaRPr lang="ru-RU"/>
        </a:p>
      </dgm:t>
    </dgm:pt>
    <dgm:pt modelId="{1C7203BC-90AD-124B-9988-2AC4AF9269E3}" type="pres">
      <dgm:prSet presAssocID="{D61A0AF4-46FE-2B45-AAEF-1A3AB6F77F6A}" presName="linear" presStyleCnt="0">
        <dgm:presLayoutVars>
          <dgm:animLvl val="lvl"/>
          <dgm:resizeHandles val="exact"/>
        </dgm:presLayoutVars>
      </dgm:prSet>
      <dgm:spPr/>
    </dgm:pt>
    <dgm:pt modelId="{31523D61-6ED8-2D46-AA95-3FF7781DED39}" type="pres">
      <dgm:prSet presAssocID="{7FEF4923-89AB-7D4A-9D8F-0DFB2F48446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D230570-E7C1-1C46-875C-8AD0ED34004E}" type="pres">
      <dgm:prSet presAssocID="{207D6FB1-3AA2-DC4E-9B15-DD09CB1BF3C3}" presName="spacer" presStyleCnt="0"/>
      <dgm:spPr/>
    </dgm:pt>
    <dgm:pt modelId="{0DF312A6-B980-E44C-8346-4FBA657B3339}" type="pres">
      <dgm:prSet presAssocID="{2C848EF2-011A-3C40-94A6-0EBCA242B98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5828CA4-88C1-864C-A267-6A97CA8AD0AA}" type="pres">
      <dgm:prSet presAssocID="{9D6850DA-3093-BC4D-ABAE-46DE8D5D8895}" presName="spacer" presStyleCnt="0"/>
      <dgm:spPr/>
    </dgm:pt>
    <dgm:pt modelId="{4911C5EC-C059-D54C-A3C0-A58E1C5BF0E3}" type="pres">
      <dgm:prSet presAssocID="{C82593DD-EEBD-5342-85A3-2B6BDDCDE90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507EA3D-851A-1F49-B188-B6F417CAF72F}" type="pres">
      <dgm:prSet presAssocID="{82EC0FE2-49F3-C445-8C79-650564E633EE}" presName="spacer" presStyleCnt="0"/>
      <dgm:spPr/>
    </dgm:pt>
    <dgm:pt modelId="{B18C1D45-B8D0-F141-BAD0-765CD12D8466}" type="pres">
      <dgm:prSet presAssocID="{B7909EF4-D81F-7F4D-9800-FD6461C3EA7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8050A0E-2EE3-8E48-9740-1FBAAC10B846}" type="pres">
      <dgm:prSet presAssocID="{32847C54-1C45-C64E-877B-B95BE8397194}" presName="spacer" presStyleCnt="0"/>
      <dgm:spPr/>
    </dgm:pt>
    <dgm:pt modelId="{33CE0521-CDA6-BC4C-949D-C5A997D1589B}" type="pres">
      <dgm:prSet presAssocID="{3231FBF0-5764-F149-9E93-D28C3DFC8E1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B5B9A15-1738-274F-90BF-D67748C7EBA7}" type="presOf" srcId="{3231FBF0-5764-F149-9E93-D28C3DFC8E1E}" destId="{33CE0521-CDA6-BC4C-949D-C5A997D1589B}" srcOrd="0" destOrd="0" presId="urn:microsoft.com/office/officeart/2005/8/layout/vList2"/>
    <dgm:cxn modelId="{C7DD0B5E-D673-4749-AAA4-CB6ED9DBBC15}" type="presOf" srcId="{D61A0AF4-46FE-2B45-AAEF-1A3AB6F77F6A}" destId="{1C7203BC-90AD-124B-9988-2AC4AF9269E3}" srcOrd="0" destOrd="0" presId="urn:microsoft.com/office/officeart/2005/8/layout/vList2"/>
    <dgm:cxn modelId="{E59A886E-2AB1-0C45-87A8-5B103C1C3305}" srcId="{D61A0AF4-46FE-2B45-AAEF-1A3AB6F77F6A}" destId="{2C848EF2-011A-3C40-94A6-0EBCA242B98A}" srcOrd="1" destOrd="0" parTransId="{647CC9F1-1D90-954B-A2CC-825EEF27D0E5}" sibTransId="{9D6850DA-3093-BC4D-ABAE-46DE8D5D8895}"/>
    <dgm:cxn modelId="{E77D0378-4306-204A-A1A8-C929CC392859}" srcId="{D61A0AF4-46FE-2B45-AAEF-1A3AB6F77F6A}" destId="{7FEF4923-89AB-7D4A-9D8F-0DFB2F484468}" srcOrd="0" destOrd="0" parTransId="{7874B184-B640-BF4F-8137-E9AF9519ED0B}" sibTransId="{207D6FB1-3AA2-DC4E-9B15-DD09CB1BF3C3}"/>
    <dgm:cxn modelId="{69F9D978-30D0-3948-BD22-E3D7922D15DA}" type="presOf" srcId="{2C848EF2-011A-3C40-94A6-0EBCA242B98A}" destId="{0DF312A6-B980-E44C-8346-4FBA657B3339}" srcOrd="0" destOrd="0" presId="urn:microsoft.com/office/officeart/2005/8/layout/vList2"/>
    <dgm:cxn modelId="{3BFE3D7C-BEF3-C44C-95A9-0D86A6AEE3DE}" srcId="{D61A0AF4-46FE-2B45-AAEF-1A3AB6F77F6A}" destId="{C82593DD-EEBD-5342-85A3-2B6BDDCDE90F}" srcOrd="2" destOrd="0" parTransId="{C4C7252E-4680-7C48-BA27-E99DC5C1F572}" sibTransId="{82EC0FE2-49F3-C445-8C79-650564E633EE}"/>
    <dgm:cxn modelId="{BE166781-BABB-7B40-8CFA-66C0EAEA789A}" srcId="{D61A0AF4-46FE-2B45-AAEF-1A3AB6F77F6A}" destId="{B7909EF4-D81F-7F4D-9800-FD6461C3EA7A}" srcOrd="3" destOrd="0" parTransId="{539EA3E1-6C8C-7C43-A7E1-B7984F99AEF6}" sibTransId="{32847C54-1C45-C64E-877B-B95BE8397194}"/>
    <dgm:cxn modelId="{8175E292-7C06-1E43-B4C7-6F47FC549FEC}" type="presOf" srcId="{B7909EF4-D81F-7F4D-9800-FD6461C3EA7A}" destId="{B18C1D45-B8D0-F141-BAD0-765CD12D8466}" srcOrd="0" destOrd="0" presId="urn:microsoft.com/office/officeart/2005/8/layout/vList2"/>
    <dgm:cxn modelId="{995EB698-2C77-5042-9B01-A34E41A4A9AF}" srcId="{D61A0AF4-46FE-2B45-AAEF-1A3AB6F77F6A}" destId="{3231FBF0-5764-F149-9E93-D28C3DFC8E1E}" srcOrd="4" destOrd="0" parTransId="{64DE8FCC-9C1E-824E-9C87-4F2758DB75C4}" sibTransId="{C9EB0F2B-5B9A-DC42-82D6-2B9A0FD1C705}"/>
    <dgm:cxn modelId="{40F82BA1-B65A-0744-8B92-856D86810235}" type="presOf" srcId="{7FEF4923-89AB-7D4A-9D8F-0DFB2F484468}" destId="{31523D61-6ED8-2D46-AA95-3FF7781DED39}" srcOrd="0" destOrd="0" presId="urn:microsoft.com/office/officeart/2005/8/layout/vList2"/>
    <dgm:cxn modelId="{D15CBFE0-48EB-924D-9AE7-E7B593B157AD}" type="presOf" srcId="{C82593DD-EEBD-5342-85A3-2B6BDDCDE90F}" destId="{4911C5EC-C059-D54C-A3C0-A58E1C5BF0E3}" srcOrd="0" destOrd="0" presId="urn:microsoft.com/office/officeart/2005/8/layout/vList2"/>
    <dgm:cxn modelId="{CD99D878-128B-FD47-958F-757A57AB8DE4}" type="presParOf" srcId="{1C7203BC-90AD-124B-9988-2AC4AF9269E3}" destId="{31523D61-6ED8-2D46-AA95-3FF7781DED39}" srcOrd="0" destOrd="0" presId="urn:microsoft.com/office/officeart/2005/8/layout/vList2"/>
    <dgm:cxn modelId="{38F0E2DB-E9D8-F54A-A7EC-0CE773FB84F8}" type="presParOf" srcId="{1C7203BC-90AD-124B-9988-2AC4AF9269E3}" destId="{6D230570-E7C1-1C46-875C-8AD0ED34004E}" srcOrd="1" destOrd="0" presId="urn:microsoft.com/office/officeart/2005/8/layout/vList2"/>
    <dgm:cxn modelId="{319E5F89-9FC8-4E49-83D5-2520E1893E60}" type="presParOf" srcId="{1C7203BC-90AD-124B-9988-2AC4AF9269E3}" destId="{0DF312A6-B980-E44C-8346-4FBA657B3339}" srcOrd="2" destOrd="0" presId="urn:microsoft.com/office/officeart/2005/8/layout/vList2"/>
    <dgm:cxn modelId="{E00B0341-CECC-1149-82E8-4D2FBCE407EF}" type="presParOf" srcId="{1C7203BC-90AD-124B-9988-2AC4AF9269E3}" destId="{E5828CA4-88C1-864C-A267-6A97CA8AD0AA}" srcOrd="3" destOrd="0" presId="urn:microsoft.com/office/officeart/2005/8/layout/vList2"/>
    <dgm:cxn modelId="{E45ACF96-2438-834B-8512-DF04536B725B}" type="presParOf" srcId="{1C7203BC-90AD-124B-9988-2AC4AF9269E3}" destId="{4911C5EC-C059-D54C-A3C0-A58E1C5BF0E3}" srcOrd="4" destOrd="0" presId="urn:microsoft.com/office/officeart/2005/8/layout/vList2"/>
    <dgm:cxn modelId="{9EF8C514-4E07-9E45-89E2-2BB3A5D2F981}" type="presParOf" srcId="{1C7203BC-90AD-124B-9988-2AC4AF9269E3}" destId="{A507EA3D-851A-1F49-B188-B6F417CAF72F}" srcOrd="5" destOrd="0" presId="urn:microsoft.com/office/officeart/2005/8/layout/vList2"/>
    <dgm:cxn modelId="{A32DF49E-3CA1-5946-B62D-2FAD610020E1}" type="presParOf" srcId="{1C7203BC-90AD-124B-9988-2AC4AF9269E3}" destId="{B18C1D45-B8D0-F141-BAD0-765CD12D8466}" srcOrd="6" destOrd="0" presId="urn:microsoft.com/office/officeart/2005/8/layout/vList2"/>
    <dgm:cxn modelId="{F744FEB9-0F7C-2D40-9232-FB5F29E50B88}" type="presParOf" srcId="{1C7203BC-90AD-124B-9988-2AC4AF9269E3}" destId="{18050A0E-2EE3-8E48-9740-1FBAAC10B846}" srcOrd="7" destOrd="0" presId="urn:microsoft.com/office/officeart/2005/8/layout/vList2"/>
    <dgm:cxn modelId="{4954275C-36B4-F24D-9D8E-9536E97C8043}" type="presParOf" srcId="{1C7203BC-90AD-124B-9988-2AC4AF9269E3}" destId="{33CE0521-CDA6-BC4C-949D-C5A997D1589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4551D-A56F-7343-9221-15AF24E65234}">
      <dsp:nvSpPr>
        <dsp:cNvPr id="0" name=""/>
        <dsp:cNvSpPr/>
      </dsp:nvSpPr>
      <dsp:spPr>
        <a:xfrm>
          <a:off x="0" y="63189"/>
          <a:ext cx="7886700" cy="20779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Говорят, что </a:t>
          </a:r>
          <a:r>
            <a:rPr lang="ru-RU" sz="2400" i="1" kern="1200"/>
            <a:t>компьютерная программа обучается на опыте </a:t>
          </a:r>
          <a:r>
            <a:rPr lang="en-US" sz="2400" i="1" kern="1200"/>
            <a:t>E</a:t>
          </a:r>
          <a:r>
            <a:rPr lang="en-US" sz="2400" kern="1200"/>
            <a:t> </a:t>
          </a:r>
          <a:r>
            <a:rPr lang="ru-RU" sz="2400" kern="1200"/>
            <a:t>относительно некоторого класса задач </a:t>
          </a:r>
          <a:r>
            <a:rPr lang="en-US" sz="2400" i="1" kern="1200"/>
            <a:t>T</a:t>
          </a:r>
          <a:r>
            <a:rPr lang="en-US" sz="2400" kern="1200"/>
            <a:t> </a:t>
          </a:r>
          <a:r>
            <a:rPr lang="ru-RU" sz="2400" kern="1200"/>
            <a:t>и меры качества </a:t>
          </a:r>
          <a:r>
            <a:rPr lang="en-US" sz="2400" i="1" kern="1200"/>
            <a:t>P</a:t>
          </a:r>
          <a:r>
            <a:rPr lang="en-US" sz="2400" kern="1200"/>
            <a:t>, </a:t>
          </a:r>
          <a:r>
            <a:rPr lang="ru-RU" sz="2400" kern="1200"/>
            <a:t>если ее качество на задачах, принадлежащих </a:t>
          </a:r>
          <a:r>
            <a:rPr lang="en-US" sz="2400" i="1" kern="1200"/>
            <a:t>T</a:t>
          </a:r>
          <a:r>
            <a:rPr lang="en-US" sz="2400" kern="1200"/>
            <a:t>, </a:t>
          </a:r>
          <a:r>
            <a:rPr lang="ru-RU" sz="2400" kern="1200"/>
            <a:t>измеренное в соответствии с </a:t>
          </a:r>
          <a:r>
            <a:rPr lang="en-US" sz="2400" i="1" kern="1200"/>
            <a:t>P</a:t>
          </a:r>
          <a:r>
            <a:rPr lang="en-US" sz="2400" kern="1200"/>
            <a:t>, </a:t>
          </a:r>
          <a:r>
            <a:rPr lang="ru-RU" sz="2400" kern="1200"/>
            <a:t>улучшается с увеличением опыта </a:t>
          </a:r>
          <a:r>
            <a:rPr lang="en-US" sz="2400" i="1" kern="1200"/>
            <a:t>E</a:t>
          </a:r>
          <a:r>
            <a:rPr lang="ru-RU" sz="2400" kern="1200"/>
            <a:t>.</a:t>
          </a:r>
        </a:p>
      </dsp:txBody>
      <dsp:txXfrm>
        <a:off x="101436" y="164625"/>
        <a:ext cx="7683828" cy="1875047"/>
      </dsp:txXfrm>
    </dsp:sp>
    <dsp:sp modelId="{62F92D7C-025A-8E4E-848B-4BC0B9482EB0}">
      <dsp:nvSpPr>
        <dsp:cNvPr id="0" name=""/>
        <dsp:cNvSpPr/>
      </dsp:nvSpPr>
      <dsp:spPr>
        <a:xfrm>
          <a:off x="0" y="2210229"/>
          <a:ext cx="7886700" cy="20779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Алгоритмы машинного обучения создают модель на основе выборочных данных, известных как «обучающие данные», чтобы делать прогнозы или предлагать решения, не будучи явно запрограммированными на это.</a:t>
          </a:r>
        </a:p>
      </dsp:txBody>
      <dsp:txXfrm>
        <a:off x="101436" y="2311665"/>
        <a:ext cx="7683828" cy="18750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8A8C5-0D4A-0F48-8E4C-AD53371064C2}">
      <dsp:nvSpPr>
        <dsp:cNvPr id="0" name=""/>
        <dsp:cNvSpPr/>
      </dsp:nvSpPr>
      <dsp:spPr>
        <a:xfrm>
          <a:off x="4194894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546"/>
              </a:lnTo>
              <a:lnTo>
                <a:pt x="2967918" y="257546"/>
              </a:lnTo>
              <a:lnTo>
                <a:pt x="2967918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2CC60-F287-8D4B-9AB2-CECD026B3F59}">
      <dsp:nvSpPr>
        <dsp:cNvPr id="0" name=""/>
        <dsp:cNvSpPr/>
      </dsp:nvSpPr>
      <dsp:spPr>
        <a:xfrm>
          <a:off x="4149174" y="2338767"/>
          <a:ext cx="91440" cy="5150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E59E-97C2-464E-B037-FAEC4F81D1D1}">
      <dsp:nvSpPr>
        <dsp:cNvPr id="0" name=""/>
        <dsp:cNvSpPr/>
      </dsp:nvSpPr>
      <dsp:spPr>
        <a:xfrm>
          <a:off x="1226975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2967918" y="0"/>
              </a:moveTo>
              <a:lnTo>
                <a:pt x="2967918" y="257546"/>
              </a:lnTo>
              <a:lnTo>
                <a:pt x="0" y="257546"/>
              </a:lnTo>
              <a:lnTo>
                <a:pt x="0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8F0B9-8D06-4541-815C-7B1990E0F908}">
      <dsp:nvSpPr>
        <dsp:cNvPr id="0" name=""/>
        <dsp:cNvSpPr/>
      </dsp:nvSpPr>
      <dsp:spPr>
        <a:xfrm>
          <a:off x="2968481" y="1112355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Машинное обучение</a:t>
          </a:r>
        </a:p>
      </dsp:txBody>
      <dsp:txXfrm>
        <a:off x="2968481" y="1112355"/>
        <a:ext cx="2452824" cy="1226412"/>
      </dsp:txXfrm>
    </dsp:sp>
    <dsp:sp modelId="{F97AE900-9DB1-4E42-9554-9580C6F9C767}">
      <dsp:nvSpPr>
        <dsp:cNvPr id="0" name=""/>
        <dsp:cNvSpPr/>
      </dsp:nvSpPr>
      <dsp:spPr>
        <a:xfrm>
          <a:off x="563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Обучение с учителем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(</a:t>
          </a:r>
          <a:r>
            <a:rPr lang="en-US" sz="1900" kern="1200" dirty="0"/>
            <a:t>Supervised</a:t>
          </a:r>
          <a:r>
            <a:rPr lang="ru-RU" sz="1900" kern="1200" dirty="0"/>
            <a:t>)</a:t>
          </a:r>
        </a:p>
      </dsp:txBody>
      <dsp:txXfrm>
        <a:off x="563" y="2853861"/>
        <a:ext cx="2452824" cy="1226412"/>
      </dsp:txXfrm>
    </dsp:sp>
    <dsp:sp modelId="{EF33EFF4-6893-9A46-A244-D26FF86EEADF}">
      <dsp:nvSpPr>
        <dsp:cNvPr id="0" name=""/>
        <dsp:cNvSpPr/>
      </dsp:nvSpPr>
      <dsp:spPr>
        <a:xfrm>
          <a:off x="2968481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Обучение без учителя</a:t>
          </a:r>
          <a:endParaRPr lang="en-US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(</a:t>
          </a:r>
          <a:r>
            <a:rPr lang="en-US" sz="1900" kern="1200" dirty="0"/>
            <a:t>Unsupervised</a:t>
          </a:r>
          <a:r>
            <a:rPr lang="ru-RU" sz="1900" kern="1200" dirty="0"/>
            <a:t>)</a:t>
          </a:r>
        </a:p>
      </dsp:txBody>
      <dsp:txXfrm>
        <a:off x="2968481" y="2853861"/>
        <a:ext cx="2452824" cy="1226412"/>
      </dsp:txXfrm>
    </dsp:sp>
    <dsp:sp modelId="{C7355EA6-372A-7C4B-A64A-BFA911CC8D09}">
      <dsp:nvSpPr>
        <dsp:cNvPr id="0" name=""/>
        <dsp:cNvSpPr/>
      </dsp:nvSpPr>
      <dsp:spPr>
        <a:xfrm>
          <a:off x="5936399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Обучение с подкреплением</a:t>
          </a:r>
          <a:endParaRPr lang="en-US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(Reinforcement learning)</a:t>
          </a:r>
          <a:endParaRPr lang="ru-RU" sz="1900" kern="1200" dirty="0"/>
        </a:p>
      </dsp:txBody>
      <dsp:txXfrm>
        <a:off x="5936399" y="2853861"/>
        <a:ext cx="2452824" cy="12264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77194-F702-1645-82E0-DE5C4FCF1718}">
      <dsp:nvSpPr>
        <dsp:cNvPr id="0" name=""/>
        <dsp:cNvSpPr/>
      </dsp:nvSpPr>
      <dsp:spPr>
        <a:xfrm>
          <a:off x="0" y="63468"/>
          <a:ext cx="7886700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/>
            <a:t>Регрессия</a:t>
          </a:r>
        </a:p>
      </dsp:txBody>
      <dsp:txXfrm>
        <a:off x="42151" y="105619"/>
        <a:ext cx="7802398" cy="779158"/>
      </dsp:txXfrm>
    </dsp:sp>
    <dsp:sp modelId="{6B2DA9EE-7D78-894C-B48C-6D479108FC99}">
      <dsp:nvSpPr>
        <dsp:cNvPr id="0" name=""/>
        <dsp:cNvSpPr/>
      </dsp:nvSpPr>
      <dsp:spPr>
        <a:xfrm>
          <a:off x="0" y="1030608"/>
          <a:ext cx="7886700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/>
            <a:t>Классификация</a:t>
          </a:r>
        </a:p>
      </dsp:txBody>
      <dsp:txXfrm>
        <a:off x="42151" y="1072759"/>
        <a:ext cx="7802398" cy="779158"/>
      </dsp:txXfrm>
    </dsp:sp>
    <dsp:sp modelId="{6BE0DB6D-A2BB-2848-B343-1B50777E7663}">
      <dsp:nvSpPr>
        <dsp:cNvPr id="0" name=""/>
        <dsp:cNvSpPr/>
      </dsp:nvSpPr>
      <dsp:spPr>
        <a:xfrm>
          <a:off x="0" y="1997748"/>
          <a:ext cx="7886700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/>
            <a:t>Ранжирование</a:t>
          </a:r>
        </a:p>
      </dsp:txBody>
      <dsp:txXfrm>
        <a:off x="42151" y="2039899"/>
        <a:ext cx="7802398" cy="779158"/>
      </dsp:txXfrm>
    </dsp:sp>
    <dsp:sp modelId="{10E34177-5FC6-FF43-89BF-B8103C9F4E3F}">
      <dsp:nvSpPr>
        <dsp:cNvPr id="0" name=""/>
        <dsp:cNvSpPr/>
      </dsp:nvSpPr>
      <dsp:spPr>
        <a:xfrm>
          <a:off x="0" y="2964888"/>
          <a:ext cx="7886700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/>
            <a:t>Кластеризация</a:t>
          </a:r>
        </a:p>
      </dsp:txBody>
      <dsp:txXfrm>
        <a:off x="42151" y="3007039"/>
        <a:ext cx="7802398" cy="779158"/>
      </dsp:txXfrm>
    </dsp:sp>
    <dsp:sp modelId="{0493AC9C-E17B-454D-8C9E-8101432FE889}">
      <dsp:nvSpPr>
        <dsp:cNvPr id="0" name=""/>
        <dsp:cNvSpPr/>
      </dsp:nvSpPr>
      <dsp:spPr>
        <a:xfrm>
          <a:off x="0" y="3932028"/>
          <a:ext cx="7886700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/>
            <a:t>Понижение размерности</a:t>
          </a:r>
        </a:p>
      </dsp:txBody>
      <dsp:txXfrm>
        <a:off x="42151" y="3974179"/>
        <a:ext cx="7802398" cy="779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23D61-6ED8-2D46-AA95-3FF7781DED39}">
      <dsp:nvSpPr>
        <dsp:cNvPr id="0" name=""/>
        <dsp:cNvSpPr/>
      </dsp:nvSpPr>
      <dsp:spPr>
        <a:xfrm>
          <a:off x="0" y="636029"/>
          <a:ext cx="8229600" cy="769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В примере, посвященном аппроксимации полиномиальных кривых с использованием метода наименьших квадратов, существует оптималь­ный порядок полинома, который дает наилучшее обобщение. </a:t>
          </a:r>
        </a:p>
      </dsp:txBody>
      <dsp:txXfrm>
        <a:off x="37581" y="673610"/>
        <a:ext cx="8154438" cy="694697"/>
      </dsp:txXfrm>
    </dsp:sp>
    <dsp:sp modelId="{0DF312A6-B980-E44C-8346-4FBA657B3339}">
      <dsp:nvSpPr>
        <dsp:cNvPr id="0" name=""/>
        <dsp:cNvSpPr/>
      </dsp:nvSpPr>
      <dsp:spPr>
        <a:xfrm>
          <a:off x="0" y="1446209"/>
          <a:ext cx="8229600" cy="769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Порядок полинома определяет количество свободных параметров в модели и тем самым определяет ее сложность. </a:t>
          </a:r>
        </a:p>
      </dsp:txBody>
      <dsp:txXfrm>
        <a:off x="37581" y="1483790"/>
        <a:ext cx="8154438" cy="694697"/>
      </dsp:txXfrm>
    </dsp:sp>
    <dsp:sp modelId="{4911C5EC-C059-D54C-A3C0-A58E1C5BF0E3}">
      <dsp:nvSpPr>
        <dsp:cNvPr id="0" name=""/>
        <dsp:cNvSpPr/>
      </dsp:nvSpPr>
      <dsp:spPr>
        <a:xfrm>
          <a:off x="0" y="2256389"/>
          <a:ext cx="8229600" cy="769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В регуляризованном методе наименьших квадратов на реальную сложность модели влияет коэффициент регуляризации в то время как для более сложных моделей, таких как смеси распределений или нейронные сети, может существовать множество параметров, определяющих их сложность. </a:t>
          </a:r>
        </a:p>
      </dsp:txBody>
      <dsp:txXfrm>
        <a:off x="37581" y="2293970"/>
        <a:ext cx="8154438" cy="694697"/>
      </dsp:txXfrm>
    </dsp:sp>
    <dsp:sp modelId="{B18C1D45-B8D0-F141-BAD0-765CD12D8466}">
      <dsp:nvSpPr>
        <dsp:cNvPr id="0" name=""/>
        <dsp:cNvSpPr/>
      </dsp:nvSpPr>
      <dsp:spPr>
        <a:xfrm>
          <a:off x="0" y="3066569"/>
          <a:ext cx="8229600" cy="769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Для практического применения нам необходимо определить значения таких пара­метров, и главная цель при этом - достижение наилучших прогностических ха­рактеристик параметров сложности в данной модели.</a:t>
          </a:r>
        </a:p>
      </dsp:txBody>
      <dsp:txXfrm>
        <a:off x="37581" y="3104150"/>
        <a:ext cx="8154438" cy="694697"/>
      </dsp:txXfrm>
    </dsp:sp>
    <dsp:sp modelId="{33CE0521-CDA6-BC4C-949D-C5A997D1589B}">
      <dsp:nvSpPr>
        <dsp:cNvPr id="0" name=""/>
        <dsp:cNvSpPr/>
      </dsp:nvSpPr>
      <dsp:spPr>
        <a:xfrm>
          <a:off x="0" y="3876749"/>
          <a:ext cx="8229600" cy="769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Следует рассмотреть ряд различных видов моделей, пытаясь найти лучшую для конкретного приложения.</a:t>
          </a:r>
        </a:p>
      </dsp:txBody>
      <dsp:txXfrm>
        <a:off x="37581" y="3914330"/>
        <a:ext cx="8154438" cy="694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18.09.2025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362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18.09.2025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18.09.2025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18.09.2025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9B1F60E-D252-E843-B4C4-1677FA109560}" type="datetime1">
              <a:rPr lang="ru-RU" smtClean="0">
                <a:solidFill>
                  <a:prstClr val="black"/>
                </a:solidFill>
              </a:rPr>
              <a:t>18.09.2025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1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A5B84B-49F5-BE46-A0BF-E184D1166CC6}" type="datetime1">
              <a:rPr lang="ru-RU" smtClean="0">
                <a:solidFill>
                  <a:prstClr val="black"/>
                </a:solidFill>
              </a:rPr>
              <a:t>18.09.2025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92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FF1553-ACCF-8741-85E1-1F684E99FD42}" type="datetime1">
              <a:rPr lang="ru-RU" smtClean="0">
                <a:solidFill>
                  <a:prstClr val="black"/>
                </a:solidFill>
              </a:rPr>
              <a:t>18.09.2025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67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B68FD7-8EB7-4344-88C8-8CAD98973B60}" type="datetime1">
              <a:rPr lang="ru-RU" smtClean="0">
                <a:solidFill>
                  <a:prstClr val="black"/>
                </a:solidFill>
              </a:rPr>
              <a:t>18.09.2025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11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D674BF-9C82-3C47-9DE3-711A696FD300}" type="datetime1">
              <a:rPr lang="ru-RU" smtClean="0">
                <a:solidFill>
                  <a:prstClr val="black"/>
                </a:solidFill>
              </a:rPr>
              <a:t>18.09.2025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263E7F-F983-C046-B3EA-E0B7E0D8B4A3}" type="datetime1">
              <a:rPr lang="ru-RU" smtClean="0">
                <a:solidFill>
                  <a:prstClr val="black"/>
                </a:solidFill>
              </a:rPr>
              <a:t>18.09.2025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76FD8F8-0119-384F-B19A-0B5B9D4E4D5A}" type="datetime1">
              <a:rPr lang="ru-RU" smtClean="0">
                <a:solidFill>
                  <a:prstClr val="black"/>
                </a:solidFill>
              </a:rPr>
              <a:t>18.09.2025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01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549202A-E6AE-B94F-9B9F-F4A1CC5FEA96}" type="datetime1">
              <a:rPr lang="ru-RU" smtClean="0">
                <a:solidFill>
                  <a:prstClr val="black"/>
                </a:solidFill>
              </a:rPr>
              <a:t>18.09.2025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18.09.2025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DBAB89-26C5-3D49-87ED-7A2B73ECC394}" type="datetime1">
              <a:rPr lang="ru-RU" smtClean="0">
                <a:solidFill>
                  <a:prstClr val="black"/>
                </a:solidFill>
              </a:rPr>
              <a:t>18.09.2025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76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56616A-164E-9B48-BDD3-EB3910D4614A}" type="datetime1">
              <a:rPr lang="ru-RU" smtClean="0">
                <a:solidFill>
                  <a:prstClr val="black"/>
                </a:solidFill>
              </a:rPr>
              <a:t>18.09.2025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88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FFBDF0-63BD-F642-8F96-82A22A52050B}" type="datetime1">
              <a:rPr lang="ru-RU" smtClean="0">
                <a:solidFill>
                  <a:prstClr val="black"/>
                </a:solidFill>
              </a:rPr>
              <a:t>18.09.2025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23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18.09.2025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18.09.2025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18.09.2025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18.09.2025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18.09.2025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18.09.2025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18.09.2025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18.09.2025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sudakov@ws-ds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dakov/math-for-ds/tree/main/Bayes" TargetMode="External"/><Relationship Id="rId2" Type="http://schemas.openxmlformats.org/officeDocument/2006/relationships/hyperlink" Target="https://github.com/sudakov/ai-lab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435260"/>
            <a:ext cx="9144000" cy="1230022"/>
          </a:xfrm>
        </p:spPr>
        <p:txBody>
          <a:bodyPr>
            <a:noAutofit/>
          </a:bodyPr>
          <a:lstStyle/>
          <a:p>
            <a:r>
              <a:rPr lang="ru-RU" sz="4000" dirty="0"/>
              <a:t>Машинное обучение</a:t>
            </a:r>
            <a:br>
              <a:rPr lang="ru-RU" sz="4000" dirty="0"/>
            </a:br>
            <a:r>
              <a:rPr lang="ru-RU" sz="4000" dirty="0"/>
              <a:t>(краткий курс)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5437632"/>
            <a:ext cx="5449824" cy="142036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Судаков Владимир Анатольевич</a:t>
            </a:r>
            <a:r>
              <a:rPr lang="en-US" dirty="0"/>
              <a:t>,</a:t>
            </a:r>
            <a:endParaRPr lang="ru-RU" dirty="0"/>
          </a:p>
          <a:p>
            <a:r>
              <a:rPr lang="ru-RU" dirty="0"/>
              <a:t>Профессор кафедры 806</a:t>
            </a:r>
          </a:p>
          <a:p>
            <a:r>
              <a:rPr lang="en-US" dirty="0">
                <a:hlinkClick r:id="rId2"/>
              </a:rPr>
              <a:t>sudakov@ws-dss.com</a:t>
            </a:r>
            <a:endParaRPr lang="ru-RU" dirty="0"/>
          </a:p>
          <a:p>
            <a:r>
              <a:rPr lang="ru-RU" dirty="0"/>
              <a:t>2025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4C4FC7-C9EA-EF4C-AB97-D82E9A90D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44" b="28356"/>
          <a:stretch/>
        </p:blipFill>
        <p:spPr>
          <a:xfrm>
            <a:off x="5975019" y="3346704"/>
            <a:ext cx="3168981" cy="351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F9DE5-3D7B-2544-841E-409027D4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692150"/>
            <a:ext cx="4923924" cy="55451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Пример больших данных</a:t>
            </a:r>
          </a:p>
        </p:txBody>
      </p:sp>
      <p:pic>
        <p:nvPicPr>
          <p:cNvPr id="5" name="Объект 3">
            <a:extLst>
              <a:ext uri="{FF2B5EF4-FFF2-40B4-BE49-F238E27FC236}">
                <a16:creationId xmlns:a16="http://schemas.microsoft.com/office/drawing/2014/main" id="{EAE2F36E-2245-B046-A86F-35BCB5173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26" y="1440238"/>
            <a:ext cx="7951688" cy="446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28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79537-2DB2-D04F-9FB1-4438F7E9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556" y="424886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Некоторые задачи машинного обучения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1A2C924-911D-DA43-AE40-A471008BB4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014322"/>
              </p:ext>
            </p:extLst>
          </p:nvPr>
        </p:nvGraphicFramePr>
        <p:xfrm>
          <a:off x="724556" y="1574156"/>
          <a:ext cx="7886700" cy="4858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3294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Некоторые задач</a:t>
            </a:r>
            <a:r>
              <a:rPr lang="en-US" sz="4800" b="1" dirty="0" err="1">
                <a:solidFill>
                  <a:srgbClr val="00B0F0"/>
                </a:solidFill>
                <a:ea typeface="Consolas" charset="0"/>
                <a:cs typeface="Consolas" charset="0"/>
              </a:rPr>
              <a:t>и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891433"/>
            <a:ext cx="751587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Задача регрессии – прогноз на основе выборки объектов с различными признаками. На выходе - вещественное число (2, 35, 76.454 и др.). Например, цена квартиры, стоимость ценной бумаги через неделю, ожидаемый доход магазина на следующий месяц.</a:t>
            </a:r>
          </a:p>
          <a:p>
            <a:pPr algn="just"/>
            <a:endParaRPr lang="ru-RU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Задача классификации – получение категориального ответа на основе набора признаков. Имеет конечное количество ответов (часто, в формате «да» или «нет»): является ли изображение человеческим лицом, давать ли клиенту кредит, к какой категории отнести товар.</a:t>
            </a:r>
          </a:p>
          <a:p>
            <a:pPr algn="just"/>
            <a:r>
              <a:rPr lang="e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pPr algn="just"/>
            <a:endParaRPr lang="ru-RU" sz="20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073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23850" y="260350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Дано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74821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Множество объектов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Множество допустимых ответов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ru-RU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Целевая функция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target function)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значения которой </a:t>
            </a:r>
            <a:r>
              <a:rPr lang="ru-RU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" sz="2400" i="1" baseline="-25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известны только на конечном подмножестве объектов </a:t>
            </a:r>
            <a:r>
              <a:rPr lang="ru-RU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{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 . . . ,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}</a:t>
            </a:r>
            <a:r>
              <a:rPr lang="ru-RU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⊂</a:t>
            </a:r>
            <a:r>
              <a:rPr lang="ru-RU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Пары «объект– ответ» </a:t>
            </a:r>
            <a:r>
              <a:rPr lang="ru-RU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" sz="2400" i="1" baseline="-25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называются прецедентами. 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Совокупность пар 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" sz="2400" i="1" baseline="-25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ru-RU" sz="2400" i="1" baseline="3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" sz="2400" i="1" baseline="-25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=1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называется обучающей выборкой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training sample). 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334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23850" y="1004175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Требуется найти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97309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зависимость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∗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по выборке 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" sz="2400" i="1" baseline="-25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ru-RU" sz="2400" i="1" baseline="30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" sz="2400" i="1" baseline="-25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" sz="24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=1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то есть построить решающую функцию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decision function)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которая приближала бы целевую функцию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причём не только на объектах обучающей выборки, но и на всём множестве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  </a:t>
            </a:r>
            <a:r>
              <a:rPr lang="en" sz="2400" dirty="0">
                <a:solidFill>
                  <a:schemeClr val="tx1"/>
                </a:solidFill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ru-RU" sz="2400" dirty="0">
                <a:solidFill>
                  <a:schemeClr val="tx1"/>
                </a:solidFill>
                <a:ea typeface="Cambria Math" panose="02040503050406030204" pitchFamily="18" charset="0"/>
                <a:cs typeface="Times New Roman" panose="02020603050405020304" pitchFamily="18" charset="0"/>
              </a:rPr>
              <a:t>или некотором его подмножестве</a:t>
            </a:r>
            <a:r>
              <a:rPr lang="en" sz="2400" dirty="0">
                <a:solidFill>
                  <a:schemeClr val="tx1"/>
                </a:solidFill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Решающая функция </a:t>
            </a:r>
            <a:r>
              <a:rPr lang="en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должна допускать эффективную компьютерную реализацию. </a:t>
            </a:r>
          </a:p>
          <a:p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728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9280F-7819-FB45-B551-C74CCD43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обучения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7BD8FC4D-E355-BB42-B8F0-BFD983DCB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84" y="1718751"/>
            <a:ext cx="8834432" cy="3883395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0D0FA6-DA1F-EB49-B4E0-5171BF28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49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7491BC4-88BF-9D45-B320-4E75BF12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Рекомендуемые системы программирования и библиотеки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6DC6BA-04C9-4149-AD84-A2C64CF45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</a:t>
            </a:r>
          </a:p>
          <a:p>
            <a:r>
              <a:rPr lang="en-US" dirty="0"/>
              <a:t>Jupyter Lab</a:t>
            </a:r>
          </a:p>
          <a:p>
            <a:r>
              <a:rPr lang="en-US" dirty="0"/>
              <a:t>NumPy</a:t>
            </a:r>
          </a:p>
          <a:p>
            <a:r>
              <a:rPr lang="en-US" dirty="0"/>
              <a:t>Pandas</a:t>
            </a:r>
          </a:p>
          <a:p>
            <a:r>
              <a:rPr lang="en-US" dirty="0"/>
              <a:t>Scikit-Learn</a:t>
            </a:r>
          </a:p>
          <a:p>
            <a:r>
              <a:rPr lang="en-US" dirty="0" err="1"/>
              <a:t>XGBoost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Следующий семестр</a:t>
            </a:r>
            <a:endParaRPr lang="en-US" dirty="0"/>
          </a:p>
          <a:p>
            <a:r>
              <a:rPr lang="en-US" dirty="0" err="1"/>
              <a:t>PyTorch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en-US" dirty="0"/>
              <a:t>TensorFlow,</a:t>
            </a:r>
            <a:r>
              <a:rPr lang="ru-RU" dirty="0"/>
              <a:t> </a:t>
            </a:r>
            <a:r>
              <a:rPr lang="en-US" dirty="0"/>
              <a:t>Transformers</a:t>
            </a:r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3E66446-B2E8-0A41-A7EB-F7980AD09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16</a:t>
            </a:fld>
            <a:endParaRPr lang="ru-RU"/>
          </a:p>
        </p:txBody>
      </p:sp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34FF9E4C-7FF0-A340-AF0E-AD6230EB3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913" y="1556795"/>
            <a:ext cx="1797230" cy="179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upyter — Википедия">
            <a:extLst>
              <a:ext uri="{FF2B5EF4-FFF2-40B4-BE49-F238E27FC236}">
                <a16:creationId xmlns:a16="http://schemas.microsoft.com/office/drawing/2014/main" id="{BC8F58E8-C429-C847-9CD4-BF42E11BD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216" y="1644128"/>
            <a:ext cx="1196255" cy="138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- numpy/numpy: The fundamental package for scientific computing with  Python.">
            <a:extLst>
              <a:ext uri="{FF2B5EF4-FFF2-40B4-BE49-F238E27FC236}">
                <a16:creationId xmlns:a16="http://schemas.microsoft.com/office/drawing/2014/main" id="{CD7F2655-7F0A-8847-9883-873C47986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896" y="3134276"/>
            <a:ext cx="21272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ikit-learn - Wikipedia">
            <a:extLst>
              <a:ext uri="{FF2B5EF4-FFF2-40B4-BE49-F238E27FC236}">
                <a16:creationId xmlns:a16="http://schemas.microsoft.com/office/drawing/2014/main" id="{033B7F82-4531-574B-A52B-F2D378B2A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288" y="3478712"/>
            <a:ext cx="2363232" cy="127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XGBoost — Википедия">
            <a:extLst>
              <a:ext uri="{FF2B5EF4-FFF2-40B4-BE49-F238E27FC236}">
                <a16:creationId xmlns:a16="http://schemas.microsoft.com/office/drawing/2014/main" id="{467F2E01-3A75-8243-9495-5A496E17A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946" y="4350835"/>
            <a:ext cx="2629149" cy="90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ransformers">
            <a:extLst>
              <a:ext uri="{FF2B5EF4-FFF2-40B4-BE49-F238E27FC236}">
                <a16:creationId xmlns:a16="http://schemas.microsoft.com/office/drawing/2014/main" id="{0BBC663B-3DD5-2C4C-B1B6-FA9576159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65" y="5301205"/>
            <a:ext cx="2074035" cy="111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ndas (software) - Wikipedia">
            <a:extLst>
              <a:ext uri="{FF2B5EF4-FFF2-40B4-BE49-F238E27FC236}">
                <a16:creationId xmlns:a16="http://schemas.microsoft.com/office/drawing/2014/main" id="{FCE6E0F0-C436-5446-9849-5C2D258B0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683" y="2331124"/>
            <a:ext cx="1929034" cy="7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626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EDABA-B766-3F4A-808F-75BD0D97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846905-7D35-DF4B-97F8-7228D633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F214702F-B6D6-4348-9018-7C09CDCF3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294" y="1218236"/>
            <a:ext cx="6719412" cy="576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91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EDABA-B766-3F4A-808F-75BD0D97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 решения </a:t>
            </a:r>
            <a:br>
              <a:rPr lang="ru-RU" dirty="0"/>
            </a:br>
            <a:r>
              <a:rPr lang="ru-RU" sz="2700" dirty="0"/>
              <a:t>(не идеального)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846905-7D35-DF4B-97F8-7228D633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7A4CAA2-CD4A-414E-87E6-02AAB39C1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986" y="1235075"/>
            <a:ext cx="6558028" cy="5622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43440-5ECA-C841-9AD1-62963B494911}"/>
              </a:ext>
            </a:extLst>
          </p:cNvPr>
          <p:cNvSpPr txBox="1"/>
          <p:nvPr/>
        </p:nvSpPr>
        <p:spPr>
          <a:xfrm>
            <a:off x="300942" y="3501746"/>
            <a:ext cx="1204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Что нужно улучшить?</a:t>
            </a:r>
          </a:p>
        </p:txBody>
      </p:sp>
    </p:spTree>
    <p:extLst>
      <p:ext uri="{BB962C8B-B14F-4D97-AF65-F5344CB8AC3E}">
        <p14:creationId xmlns:p14="http://schemas.microsoft.com/office/powerpoint/2010/main" val="2429088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EE8CDE-A2F4-834F-805E-C197FEE6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CF69E8F-0C5B-CE49-A3D2-8398E89F86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ru-RU" dirty="0"/>
                  <a:t>Рассмотрим синтетически сгенерированный пример набора данных. Данные были получены из функции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sin</m:t>
                    </m:r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путём добавления случайного </a:t>
                </a:r>
                <a:r>
                  <a:rPr lang="ru-RU" dirty="0" err="1"/>
                  <a:t>гауссовского</a:t>
                </a:r>
                <a:r>
                  <a:rPr lang="ru-RU" dirty="0"/>
                  <a:t> шума со стандартным отклонением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0.3</m:t>
                    </m:r>
                  </m:oMath>
                </a14:m>
                <a:r>
                  <a:rPr lang="ru-RU" dirty="0"/>
                  <a:t>.</a:t>
                </a:r>
              </a:p>
              <a:p>
                <a:r>
                  <a:rPr lang="ru-RU" dirty="0"/>
                  <a:t>Мы сгенерировали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ru-RU" dirty="0"/>
                  <a:t> наблюдения, равномерно распределенные в диапазоне </a:t>
                </a:r>
                <a14:m>
                  <m:oMath xmlns:m="http://schemas.openxmlformats.org/officeDocument/2006/math">
                    <m:r>
                      <a:rPr lang="ru-RU">
                        <a:latin typeface="Cambria Math" panose="02040503050406030204" pitchFamily="18" charset="0"/>
                      </a:rPr>
                      <m:t>[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dirty="0"/>
                  <a:t>. Эти наблюдения составляют вектор входных данных,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𝗑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ru-RU"/>
                            <m:t>T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Для каждого сгенерированного наблюдения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dirty="0"/>
                  <a:t> мы получили соответствующее значение функции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sin</m:t>
                    </m:r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, а затем добавили случайный шум, чтобы зафиксировать реальную ситуацию с отсутствующей информацией.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𝗍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ru-RU"/>
                            <m:t>T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CF69E8F-0C5B-CE49-A3D2-8398E89F86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2801" r="-1543" b="-8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34396C-7116-F245-A85F-0A0FB14B2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7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000898"/>
            <a:ext cx="7886700" cy="5622324"/>
          </a:xfrm>
        </p:spPr>
        <p:txBody>
          <a:bodyPr>
            <a:normAutofit/>
          </a:bodyPr>
          <a:lstStyle/>
          <a:p>
            <a:r>
              <a:rPr lang="ru-RU" dirty="0"/>
              <a:t>Определение, классификация</a:t>
            </a:r>
          </a:p>
          <a:p>
            <a:r>
              <a:rPr lang="ru-RU" dirty="0"/>
              <a:t>Линейные модели</a:t>
            </a:r>
          </a:p>
          <a:p>
            <a:pPr lvl="1"/>
            <a:r>
              <a:rPr lang="ru-RU" dirty="0"/>
              <a:t>регрессия</a:t>
            </a:r>
          </a:p>
          <a:p>
            <a:pPr lvl="1"/>
            <a:r>
              <a:rPr lang="ru-RU" dirty="0"/>
              <a:t>классификация</a:t>
            </a:r>
          </a:p>
          <a:p>
            <a:r>
              <a:rPr lang="ru-RU" dirty="0"/>
              <a:t>Ядерные методы</a:t>
            </a:r>
          </a:p>
          <a:p>
            <a:r>
              <a:rPr lang="ru-RU" dirty="0"/>
              <a:t>Деревья решений</a:t>
            </a:r>
          </a:p>
          <a:p>
            <a:r>
              <a:rPr lang="ru-RU" dirty="0" err="1"/>
              <a:t>Графовые</a:t>
            </a:r>
            <a:r>
              <a:rPr lang="ru-RU" dirty="0"/>
              <a:t> модели</a:t>
            </a:r>
          </a:p>
          <a:p>
            <a:r>
              <a:rPr lang="ru-RU" dirty="0"/>
              <a:t>EM-алгоритм</a:t>
            </a:r>
          </a:p>
          <a:p>
            <a:r>
              <a:rPr lang="ru-RU" dirty="0"/>
              <a:t>Обучение с подкреплением (маловероятно)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9EA045-C4D9-E84F-AF0A-5459C2A1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графика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D7E54CF-5CCE-124F-A110-A837DF930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9464" y="1603466"/>
            <a:ext cx="5345816" cy="399053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1BC058A-CA7F-F44C-BAB6-2066451B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47918A-3AD4-BB42-86D9-D4EA077220F7}"/>
                  </a:ext>
                </a:extLst>
              </p:cNvPr>
              <p:cNvSpPr txBox="1"/>
              <p:nvPr/>
            </p:nvSpPr>
            <p:spPr>
              <a:xfrm>
                <a:off x="578735" y="5470757"/>
                <a:ext cx="822959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Наша цель — предсказать значение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для некоторого </a:t>
                </a:r>
                <a:r>
                  <a:rPr lang="ru-RU" sz="1800" b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нового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значения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при отсутствии каких-либо данных о зелёной кривой. </a:t>
                </a:r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47918A-3AD4-BB42-86D9-D4EA07722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35" y="5470757"/>
                <a:ext cx="8229599" cy="646331"/>
              </a:xfrm>
              <a:prstGeom prst="rect">
                <a:avLst/>
              </a:prstGeom>
              <a:blipFill>
                <a:blip r:embed="rId3"/>
                <a:stretch>
                  <a:fillRect l="-616" t="-3846" b="-13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973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9F8D10-CC55-864E-B117-1E58586E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63DA3B-6EC3-1442-9F2E-43074C91B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опытаемся подгонять данные с помощью полиномиальной функции вида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порядок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полинома. </a:t>
                </a: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Такие функции, как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являющиеся линейными функциями неизвестных коэффициентов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называются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линейными моделями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63DA3B-6EC3-1442-9F2E-43074C91B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0084" r="-6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8ABB8B-6F15-CD43-AC45-7B84DE94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0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900F29-28B0-DF43-9CF5-D5B5B37D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ошибки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F71CE1F-8656-F04B-BA4C-4A5981FD7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334719" cy="52578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еобходимо определить значения коэффициентов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подгоняя полином к обучающим данным. Это можно сделать, минимизировав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функцию ошибки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которая измеряет несоответствие между функцией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для заданного значения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и точками обучающих данных.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Одна простая функция ошибок представляет собой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сумму квадратов ошибок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между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 соответствующими целевыми значениями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функция становится равной нулю тогда и только тогда, когда функция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проходит точно через каждую точку обучающих данных.</a:t>
                </a: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Мы можем решить задачу аппроксимации кривой, выбрав значение ,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при котором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как можно меньше. Поскольку функция погрешности квадратичная, её производные линейны, и, следовательно, минимизация функции имеет единственное решение</a:t>
                </a: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 точке, обозначенное как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F71CE1F-8656-F04B-BA4C-4A5981FD7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334719" cy="5257800"/>
              </a:xfrm>
              <a:blipFill>
                <a:blip r:embed="rId2"/>
                <a:stretch>
                  <a:fillRect l="-585" t="-1208" r="-8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7AD3B7-FEAE-754D-BE81-F960811CF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64ABAE-0AC8-304E-9601-506F50EED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502" y="2439525"/>
            <a:ext cx="3729298" cy="278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54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8E74D-EDE4-3D4B-A43F-8B39661FE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05" y="0"/>
            <a:ext cx="8229600" cy="630560"/>
          </a:xfrm>
        </p:spPr>
        <p:txBody>
          <a:bodyPr>
            <a:normAutofit fontScale="90000"/>
          </a:bodyPr>
          <a:lstStyle/>
          <a:p>
            <a:r>
              <a:rPr lang="ru-RU" dirty="0"/>
              <a:t>Поиск решения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3D84281-5E0F-D049-8280-20AB1CFF8A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630560"/>
                <a:ext cx="8229600" cy="5952802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Для минимизации функции погрешности необходимо вывести вектор градиента, приравнять его к нулю и решить уравнение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05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05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105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Сначала нам нужно подставить полином в функцию ошибки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6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b="1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6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ru-RU" sz="16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Обратите внимание, что каждая точка данных из сгенерированного обучающего набора имеет размерность</a:t>
                </a:r>
                <a:r>
                  <a:rPr lang="en-US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05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то есть </a:t>
                </a:r>
                <a14:m>
                  <m:oMath xmlns:m="http://schemas.openxmlformats.org/officeDocument/2006/math"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05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Однако полиномиальная функция заполняет </a:t>
                </a:r>
                <a14:m>
                  <m:oMath xmlns:m="http://schemas.openxmlformats.org/officeDocument/2006/math"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признаков для каждого входного значения </a:t>
                </a:r>
                <a14:m>
                  <m:oMath xmlns:m="http://schemas.openxmlformats.org/officeDocument/2006/math"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 сути, преобразуя </a:t>
                </a:r>
                <a14:m>
                  <m:oMath xmlns:m="http://schemas.openxmlformats.org/officeDocument/2006/math"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050" b="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 </a:t>
                </a:r>
                <a14:m>
                  <m:oMath xmlns:m="http://schemas.openxmlformats.org/officeDocument/2006/math"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-мерный вектор. Таким образом, обучающий набор </a:t>
                </a:r>
                <a14:m>
                  <m:oMath xmlns:m="http://schemas.openxmlformats.org/officeDocument/2006/math"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𝗑</m:t>
                    </m:r>
                    <m:r>
                      <a:rPr lang="ru-RU" sz="1050" b="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можно записать в виде </a:t>
                </a:r>
                <a14:m>
                  <m:oMath xmlns:m="http://schemas.openxmlformats.org/officeDocument/2006/math"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ru-RU" sz="105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матрицы </a:t>
                </a:r>
                <a14:m>
                  <m:oMath xmlns:m="http://schemas.openxmlformats.org/officeDocument/2006/math">
                    <m:r>
                      <a:rPr lang="ru-RU" sz="105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𝐗</m:t>
                    </m:r>
                    <m:r>
                      <a:rPr lang="en-US" sz="1050" b="1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1050" b="1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ru-RU" sz="105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𝑛𝑗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05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ru-RU" sz="105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𝑛𝑗</m:t>
                        </m:r>
                      </m:sub>
                    </m:sSub>
                    <m:r>
                      <a:rPr lang="ru-RU" sz="105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представляет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05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05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05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ru-RU" sz="105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то есть </a:t>
                </a:r>
                <a14:m>
                  <m:oMath xmlns:m="http://schemas.openxmlformats.org/officeDocument/2006/math"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r>
                  <a:rPr lang="ru-RU" sz="105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ое</a:t>
                </a:r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входное значение, возведенное в степень </a:t>
                </a:r>
                <a14:m>
                  <m:oMath xmlns:m="http://schemas.openxmlformats.org/officeDocument/2006/math"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Чтобы найти вектор градиента, мы берём частную производную </a:t>
                </a:r>
                <a14:m>
                  <m:oMath xmlns:m="http://schemas.openxmlformats.org/officeDocument/2006/math"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по произвольному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05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05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105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Дифференцируя сумму </a:t>
                </a:r>
                <a:r>
                  <a:rPr lang="ru-RU" sz="105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почленно</a:t>
                </a:r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получаем: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2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ru-RU" sz="1200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2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ru-RU" sz="12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200" b="1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2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sSub>
                        <m:sSubPr>
                          <m:ctrlPr>
                            <a:rPr lang="ru-RU" sz="12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ru-RU" sz="12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2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2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ru-RU" sz="12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12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2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2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ru-RU" sz="1200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2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200" b="1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2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nary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r>
                        <a:rPr lang="ru-RU" sz="12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𝐗𝐰</m:t>
                      </m:r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ru-RU" sz="12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ru-RU" sz="12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2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𝑘𝑛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ru-RU" sz="12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bSup>
                        </m:e>
                      </m:nary>
                      <m:r>
                        <a:rPr lang="ru-RU" sz="12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2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𝐗𝐰</m:t>
                      </m:r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sSub>
                        <m:sSub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2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=(</m:t>
                      </m:r>
                      <m:sSup>
                        <m:sSupPr>
                          <m:ctrlPr>
                            <a:rPr lang="ru-RU" sz="12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200" b="1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ru-RU" sz="1200"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ru-RU" sz="12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200" b="1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𝐗𝐰</m:t>
                      </m:r>
                      <m:r>
                        <a:rPr lang="ru-RU" sz="1200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200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2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12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ru-RU" sz="12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12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Используя частную производную для одного компонента, мы вычисляем вектор градиента</a:t>
                </a:r>
                <a:r>
                  <a:rPr lang="en-US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 </a:t>
                </a:r>
                <a14:m>
                  <m:oMath xmlns:m="http://schemas.openxmlformats.org/officeDocument/2006/math"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индексу. Таким образом,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05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05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105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должно удовлетворять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ru-RU" sz="16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Решение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05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05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105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дает единственное решение задачи подгонки кривой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ru-RU" sz="16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⇔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ru-RU" sz="16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ru-RU" sz="16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⇔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=(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ru-RU" sz="16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ru-RU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ru-RU" sz="16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</m:oMath>
                  </m:oMathPara>
                </a14:m>
                <a:endParaRPr lang="ru-RU" sz="16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Полученный многочлен задается функцией </a:t>
                </a:r>
                <a14:m>
                  <m:oMath xmlns:m="http://schemas.openxmlformats.org/officeDocument/2006/math"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05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05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05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05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105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⋆</m:t>
                        </m:r>
                      </m:sup>
                    </m:sSup>
                    <m:r>
                      <a:rPr lang="ru-RU" sz="105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05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3D84281-5E0F-D049-8280-20AB1CFF8A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30560"/>
                <a:ext cx="8229600" cy="5952802"/>
              </a:xfrm>
              <a:blipFill>
                <a:blip r:embed="rId2"/>
                <a:stretch>
                  <a:fillRect r="-154" b="-10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593B4D-E769-2A44-9D74-5FD0555B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02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EF0C4-71D8-0F4E-8CB6-AF248477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/>
              <a:t>Выбор модели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C02EBCB-1FBB-A443-B284-43593484B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" descr="png">
            <a:extLst>
              <a:ext uri="{FF2B5EF4-FFF2-40B4-BE49-F238E27FC236}">
                <a16:creationId xmlns:a16="http://schemas.microsoft.com/office/drawing/2014/main" id="{A72284AB-683F-F346-9C76-F3966F742BA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770927" y="1074911"/>
            <a:ext cx="6306273" cy="346857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8DE054-A101-B442-A3BA-D274CDCBE4A7}"/>
                  </a:ext>
                </a:extLst>
              </p:cNvPr>
              <p:cNvSpPr txBox="1"/>
              <p:nvPr/>
            </p:nvSpPr>
            <p:spPr>
              <a:xfrm>
                <a:off x="692551" y="4826675"/>
                <a:ext cx="8092634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Обратите внимание, что константа (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и полиномы первого порядка (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дают довольно плохое соответствие данным. Полином третьего порядка (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даёт, по-видимому, наилучшее соответствие, в то время как полином более высокого порядка (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9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даёт отличное соответствие данным, то есть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⋆</m:t>
                        </m:r>
                      </m:sup>
                    </m:sSup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Однако подобранная кривая плохо отражает базовую функцию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sin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Это явление известно как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переобучение</a:t>
                </a:r>
                <a:r>
                  <a:rPr lang="en-US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8DE054-A101-B442-A3BA-D274CDCBE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51" y="4826675"/>
                <a:ext cx="8092634" cy="1754326"/>
              </a:xfrm>
              <a:prstGeom prst="rect">
                <a:avLst/>
              </a:prstGeom>
              <a:blipFill>
                <a:blip r:embed="rId3"/>
                <a:stretch>
                  <a:fillRect l="-627" t="-2158" r="-627" b="-50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331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0DA6A-075C-2D47-9EBB-F40808F95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RMS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A8A0EBB-447F-DB42-ADAD-F694CBC73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Более количественное представление об эффективности обобщения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можно получить, используя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среднеквадратичную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ошибку (RMS), определяемую как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𝑅𝑀𝑆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A8A0EBB-447F-DB42-ADAD-F694CBC73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8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4C851F8-926B-6648-88A6-E47CAAF2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ADF33D-6D17-0849-9DE1-C6117C0DB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04" y="3429000"/>
            <a:ext cx="4616611" cy="34462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66FC65-1452-D942-81A5-147339DA28CC}"/>
              </a:ext>
            </a:extLst>
          </p:cNvPr>
          <p:cNvSpPr txBox="1"/>
          <p:nvPr/>
        </p:nvSpPr>
        <p:spPr>
          <a:xfrm>
            <a:off x="7010400" y="4093527"/>
            <a:ext cx="1892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Кажется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ru-RU" dirty="0">
                <a:solidFill>
                  <a:srgbClr val="FF0000"/>
                </a:solidFill>
              </a:rPr>
              <a:t> что модель не должна работать хуже с увеличением </a:t>
            </a:r>
            <a:r>
              <a:rPr lang="ru-RU" i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endParaRPr lang="ru-RU" i="1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434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52D7DC-0F65-8341-9A26-1E25CA6E0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коэффициентов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1408F61-67B2-1442-B462-860DA38B3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267" y="1707356"/>
            <a:ext cx="7979533" cy="364014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0C2F5FE-618B-104C-9937-D26A83566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96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9293FE-EFA4-4F47-9E25-122C44F7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Увеличение объема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68C1B7-FB3D-254B-B104-0E129934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" descr="png">
            <a:extLst>
              <a:ext uri="{FF2B5EF4-FFF2-40B4-BE49-F238E27FC236}">
                <a16:creationId xmlns:a16="http://schemas.microsoft.com/office/drawing/2014/main" id="{C17AA4E7-923C-D34D-A2D4-D2C629ED208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028700" y="1869281"/>
            <a:ext cx="7086600" cy="3987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2503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02657-1E5C-3849-AC1E-93449669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Р</a:t>
            </a:r>
            <a:r>
              <a:rPr lang="ru-RU" sz="44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егуляризация</a:t>
            </a:r>
            <a:endParaRPr lang="ru-RU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8D3B0AC-8924-E649-9D5F-CF158E0D90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Одним из часто используемых методов контроля явления переобучения является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регуляризация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которая добавляет штрафной член к функции ошибки, чтобы предотвратить достижение коэффициентами больших значений. Простейшим таким штрафным членом является сумма квадратов всех коэффициентов, что приводит к модифицированной функции ошибки следующего вида: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</m:d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ru-RU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Такие методы известны как методы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сжатия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поскольку они уменьшают значение коэффициентов. Частный случай квадратичной регуляризации называется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гребневой регрессией </a:t>
                </a: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" sz="1800" dirty="0">
                    <a:effectLst/>
                    <a:latin typeface="Fd2042035-Identity-H"/>
                  </a:rPr>
                  <a:t>ridge regression</a:t>
                </a:r>
                <a:r>
                  <a:rPr lang="en-US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В нейронных сетях этот подход также известен как </a:t>
                </a:r>
                <a:r>
                  <a:rPr lang="ru-RU" sz="1800" i="1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редукция весов </a:t>
                </a: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-US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weight decay</a:t>
                </a: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r>
                  <a:rPr lang="en-US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latin typeface="Fd2116929-Identity-H"/>
                  </a:rPr>
                  <a:t>Ч</a:t>
                </a:r>
                <a:r>
                  <a:rPr lang="ru-RU" sz="1800" dirty="0" err="1">
                    <a:effectLst/>
                    <a:latin typeface="Fd2116929-Identity-H"/>
                  </a:rPr>
                  <a:t>асто</a:t>
                </a:r>
                <a:r>
                  <a:rPr lang="ru-RU" sz="1800" dirty="0">
                    <a:effectLst/>
                    <a:latin typeface="Fd2116929-Identity-H"/>
                  </a:rPr>
                  <a:t> коэффициент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sz="1800" dirty="0">
                    <a:effectLst/>
                    <a:latin typeface="Fd375676-Identity-H"/>
                  </a:rPr>
                  <a:t> </a:t>
                </a:r>
                <a:r>
                  <a:rPr lang="ru-RU" sz="1800" dirty="0">
                    <a:effectLst/>
                    <a:latin typeface="Fd2116929-Identity-H"/>
                  </a:rPr>
                  <a:t>исключается из </a:t>
                </a:r>
                <a:r>
                  <a:rPr lang="ru-RU" sz="1800" dirty="0" err="1">
                    <a:effectLst/>
                    <a:latin typeface="Fd2116929-Identity-H"/>
                  </a:rPr>
                  <a:t>регуляризатора</a:t>
                </a:r>
                <a:r>
                  <a:rPr lang="ru-RU" sz="1800" dirty="0">
                    <a:effectLst/>
                    <a:latin typeface="Fd2116929-Identity-H"/>
                  </a:rPr>
                  <a:t>, потому что из-за его включения результаты зависят от выбора начала координат </a:t>
                </a:r>
                <a:r>
                  <a:rPr lang="ru-RU" sz="1800" dirty="0">
                    <a:effectLst/>
                    <a:latin typeface="Fd1848805-Identity-H"/>
                  </a:rPr>
                  <a:t>для </a:t>
                </a:r>
                <a:r>
                  <a:rPr lang="ru-RU" sz="1800" dirty="0">
                    <a:effectLst/>
                    <a:latin typeface="Fd2116929-Identity-H"/>
                  </a:rPr>
                  <a:t>целевой пе­ременной </a:t>
                </a: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8D3B0AC-8924-E649-9D5F-CF158E0D90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  <a:blipFill>
                <a:blip r:embed="rId2"/>
                <a:stretch>
                  <a:fillRect l="-617" t="-7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8CEAF5-A7A7-324A-9450-BED78C309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5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042E04-D428-524F-AE5B-368BBB58D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/>
              <a:t>Минимизация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C240618-CBD9-C349-BCCA-9DD046B5C3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49124"/>
                <a:ext cx="8229600" cy="5908876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Ф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ункцию ошибки гребня можно точно минимизировать 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∇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⋆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8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ru-RU" sz="18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nary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𝐗𝐰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𝗍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𝑛𝑘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800" b="1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𝑘𝑛</m:t>
                                  </m:r>
                                </m:sub>
                                <m:sup>
                                  <m:r>
                                    <m:rPr>
                                      <m:nor/>
                                    </m:rPr>
                                    <a:rPr lang="ru-RU" sz="1800">
                                      <a:effectLst/>
                                      <a:latin typeface="Aptos" panose="020B0004020202020204" pitchFamily="34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</m:e>
                          </m:nary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𝐗𝐰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𝗍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=(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𝐗𝐰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𝗍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Используя частную производную для одного компонента, мы вычисляем вектор градиента, отбрасывая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нижний индекс. Тогда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должен удовлетворять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)+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⋆</m:t>
                          </m:r>
                        </m:sup>
                      </m:sSup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Решение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дает единственное решение, которое минимизирует ошибку гребня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𝗍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𝐈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𝗍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𝐈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𝐈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𝗍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𝐈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𝗍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=(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𝐗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𝐈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𝗍</m:t>
                          </m:r>
                        </m:e>
                      </m:eqAr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C240618-CBD9-C349-BCCA-9DD046B5C3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49124"/>
                <a:ext cx="8229600" cy="5908876"/>
              </a:xfrm>
              <a:blipFill>
                <a:blip r:embed="rId2"/>
                <a:stretch>
                  <a:fillRect l="-309" t="-6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4DF105-4FD6-684F-A97E-0E75915BC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0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83125"/>
            <a:ext cx="7886700" cy="617517"/>
          </a:xfrm>
        </p:spPr>
        <p:txBody>
          <a:bodyPr>
            <a:normAutofit fontScale="90000"/>
          </a:bodyPr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076446"/>
            <a:ext cx="7886700" cy="538222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45000"/>
              </a:lnSpc>
            </a:pPr>
            <a:r>
              <a:rPr lang="ru-RU" sz="1800" dirty="0"/>
              <a:t>Кристофер Бишоп. Распознавание образов и машинное обучение (</a:t>
            </a:r>
            <a:r>
              <a:rPr lang="ru-RU" sz="1800" dirty="0" err="1"/>
              <a:t>P</a:t>
            </a:r>
            <a:r>
              <a:rPr lang="en-US" sz="1800" dirty="0"/>
              <a:t>RML book</a:t>
            </a:r>
            <a:r>
              <a:rPr lang="ru-RU" sz="1800" dirty="0"/>
              <a:t>)</a:t>
            </a:r>
            <a:endParaRPr lang="en-US" sz="1800" dirty="0"/>
          </a:p>
          <a:p>
            <a:pPr>
              <a:lnSpc>
                <a:spcPct val="145000"/>
              </a:lnSpc>
            </a:pPr>
            <a:r>
              <a:rPr lang="ru-RU" sz="1800" dirty="0" err="1"/>
              <a:t>Кэвин</a:t>
            </a:r>
            <a:r>
              <a:rPr lang="ru-RU" sz="1800" dirty="0"/>
              <a:t> </a:t>
            </a:r>
            <a:r>
              <a:rPr lang="ru-RU" sz="1800" dirty="0" err="1"/>
              <a:t>Мэрфи</a:t>
            </a:r>
            <a:r>
              <a:rPr lang="ru-RU" sz="1800" dirty="0"/>
              <a:t>. Вероятностное машинное обучение: Введение</a:t>
            </a:r>
            <a:endParaRPr lang="en-US" sz="1800" dirty="0"/>
          </a:p>
          <a:p>
            <a:pPr>
              <a:lnSpc>
                <a:spcPct val="145000"/>
              </a:lnSpc>
            </a:pP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-apple-system"/>
              </a:rPr>
              <a:t>Джоэл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-apple-system"/>
              </a:rPr>
              <a:t>Грас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" sz="18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Data science.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Наука о данных с нуля</a:t>
            </a:r>
          </a:p>
          <a:p>
            <a:pPr>
              <a:lnSpc>
                <a:spcPct val="145000"/>
              </a:lnSpc>
            </a:pPr>
            <a:r>
              <a:rPr lang="ru-RU" sz="1800" dirty="0"/>
              <a:t>Машинное обучение (курс лекций, </a:t>
            </a:r>
            <a:r>
              <a:rPr lang="ru-RU" sz="1800" dirty="0" err="1"/>
              <a:t>К.В.Воронцов</a:t>
            </a:r>
            <a:r>
              <a:rPr lang="ru-RU" sz="1800" dirty="0"/>
              <a:t>)</a:t>
            </a:r>
          </a:p>
          <a:p>
            <a:pPr>
              <a:lnSpc>
                <a:spcPct val="145000"/>
              </a:lnSpc>
            </a:pPr>
            <a:r>
              <a:rPr lang="ru-RU" sz="1800" dirty="0"/>
              <a:t>Машинное обучение и анализ данных (курс лекций, </a:t>
            </a:r>
            <a:r>
              <a:rPr lang="ru-RU" sz="1800" dirty="0" err="1"/>
              <a:t>А.Г.Дьяконов</a:t>
            </a:r>
            <a:r>
              <a:rPr lang="ru-RU" sz="1800" dirty="0"/>
              <a:t>)</a:t>
            </a:r>
          </a:p>
          <a:p>
            <a:pPr>
              <a:lnSpc>
                <a:spcPct val="145000"/>
              </a:lnSpc>
            </a:pPr>
            <a:r>
              <a:rPr lang="ru-RU" sz="1800" dirty="0"/>
              <a:t>Стюарт Рассел, Питер </a:t>
            </a:r>
            <a:r>
              <a:rPr lang="ru-RU" sz="1800" dirty="0" err="1"/>
              <a:t>Норвиг</a:t>
            </a:r>
            <a:r>
              <a:rPr lang="ru-RU" sz="1800" dirty="0"/>
              <a:t>. Искусственный интеллект: современный подход (AIMA-2)</a:t>
            </a:r>
          </a:p>
          <a:p>
            <a:pPr>
              <a:lnSpc>
                <a:spcPct val="145000"/>
              </a:lnSpc>
            </a:pPr>
            <a:r>
              <a:rPr lang="ru-RU" sz="1800" dirty="0"/>
              <a:t>Судаков В.А., Титов Ю.П. Методы искусственного интеллекта в информационных системах: Учебник — М.: МИРЭА, 2024.</a:t>
            </a:r>
          </a:p>
          <a:p>
            <a:pPr>
              <a:lnSpc>
                <a:spcPct val="145000"/>
              </a:lnSpc>
            </a:pPr>
            <a:r>
              <a:rPr lang="ru-RU" sz="1800" dirty="0" err="1"/>
              <a:t>Саттон</a:t>
            </a:r>
            <a:r>
              <a:rPr lang="ru-RU" sz="1800" dirty="0"/>
              <a:t> Ричард С., </a:t>
            </a:r>
            <a:r>
              <a:rPr lang="ru-RU" sz="1800" dirty="0" err="1"/>
              <a:t>Барто</a:t>
            </a:r>
            <a:r>
              <a:rPr lang="ru-RU" sz="1800" dirty="0"/>
              <a:t> Эндрю Г. Обучение с подкреплением</a:t>
            </a:r>
          </a:p>
          <a:p>
            <a:pPr>
              <a:lnSpc>
                <a:spcPct val="145000"/>
              </a:lnSpc>
            </a:pPr>
            <a:r>
              <a:rPr lang="en" sz="1800" dirty="0">
                <a:hlinkClick r:id="rId2"/>
              </a:rPr>
              <a:t>https://github.com/sudakov/ai-lab</a:t>
            </a:r>
            <a:endParaRPr lang="en-US" sz="1800" dirty="0"/>
          </a:p>
          <a:p>
            <a:pPr>
              <a:lnSpc>
                <a:spcPct val="145000"/>
              </a:lnSpc>
            </a:pPr>
            <a:r>
              <a:rPr lang="en" sz="1800" dirty="0">
                <a:hlinkClick r:id="rId3"/>
              </a:rPr>
              <a:t>https://github.com/sudakov/math-for-ds/tree/main/Bayes</a:t>
            </a:r>
            <a:endParaRPr lang="en-US" sz="1800" dirty="0"/>
          </a:p>
          <a:p>
            <a:pPr>
              <a:lnSpc>
                <a:spcPct val="145000"/>
              </a:lnSpc>
            </a:pPr>
            <a:endParaRPr lang="ru-RU" sz="1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55F7A7-CFAE-C643-B5FA-4DA707EA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Результаты для полинома 𝑀=9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D1ED79-0D99-CC49-9806-D66CA82D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" descr="png">
            <a:extLst>
              <a:ext uri="{FF2B5EF4-FFF2-40B4-BE49-F238E27FC236}">
                <a16:creationId xmlns:a16="http://schemas.microsoft.com/office/drawing/2014/main" id="{80FC0D8A-2070-4244-BEC5-8E774B967E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" y="1478404"/>
            <a:ext cx="9144000" cy="41816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4575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99B386-0B1B-0641-88EC-1B831D10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коэффициентов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Объект 4">
                <a:extLst>
                  <a:ext uri="{FF2B5EF4-FFF2-40B4-BE49-F238E27FC236}">
                    <a16:creationId xmlns:a16="http://schemas.microsoft.com/office/drawing/2014/main" id="{0B50B0CA-8DB7-2740-AA02-4B1113A8FC6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41950109"/>
                  </p:ext>
                </p:extLst>
              </p:nvPr>
            </p:nvGraphicFramePr>
            <p:xfrm>
              <a:off x="457200" y="1736203"/>
              <a:ext cx="8229600" cy="4490981"/>
            </p:xfrm>
            <a:graphic>
              <a:graphicData uri="http://schemas.openxmlformats.org/drawingml/2006/table">
                <a:tbl>
                  <a:tblPr firstRow="1" bandRow="1" bandCol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3572221464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38655094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3962224274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4192177932"/>
                        </a:ext>
                      </a:extLst>
                    </a:gridCol>
                  </a:tblGrid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endParaRPr lang="ru-RU" sz="12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=−∞</m:t>
                                </m:r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=−18</m:t>
                                </m:r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7518745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ru-RU" sz="1200" dirty="0" err="1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</a:t>
                          </a: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0.39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16245398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w1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−135.04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−2.14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−0.46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60476754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w2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3206.76</m:t>
                                </m:r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81,88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−0.39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68977484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w3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−29215.92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−390.51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−0.22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21635460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w4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139594.34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578.12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15974766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w5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−388863.80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−31.48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0.07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16229486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w6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652373.24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−49.12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0.17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92810454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w7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−648124.69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−28.57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0.25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47965453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w8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350721.94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540.17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0.31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73697616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w9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−79556.29</m:t>
                                </m:r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−255.65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0.35</m:t>
                                </m:r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523663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Объект 4">
                <a:extLst>
                  <a:ext uri="{FF2B5EF4-FFF2-40B4-BE49-F238E27FC236}">
                    <a16:creationId xmlns:a16="http://schemas.microsoft.com/office/drawing/2014/main" id="{0B50B0CA-8DB7-2740-AA02-4B1113A8FC6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41950109"/>
                  </p:ext>
                </p:extLst>
              </p:nvPr>
            </p:nvGraphicFramePr>
            <p:xfrm>
              <a:off x="457200" y="1736203"/>
              <a:ext cx="8229600" cy="4490981"/>
            </p:xfrm>
            <a:graphic>
              <a:graphicData uri="http://schemas.openxmlformats.org/drawingml/2006/table">
                <a:tbl>
                  <a:tblPr firstRow="1" bandRow="1" bandCol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3572221464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38655094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3962224274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4192177932"/>
                        </a:ext>
                      </a:extLst>
                    </a:gridCol>
                  </a:tblGrid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endParaRPr lang="ru-RU" sz="12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617" t="-3125" r="-201852" b="-10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00617" t="-3125" r="-101852" b="-10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00617" t="-3125" r="-1852" b="-10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7518745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ru-RU" sz="1200" dirty="0" err="1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</a:t>
                          </a: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100000" r="-201852" b="-8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100000" r="-101852" b="-8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100000" r="-1852" b="-88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6245398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w1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206250" r="-201852" b="-8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206250" r="-101852" b="-8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206250" r="-1852" b="-80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476754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w2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306250" r="-201852" b="-7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306250" r="-101852" b="-7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306250" r="-1852" b="-70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8977484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w3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406250" r="-201852" b="-6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406250" r="-101852" b="-6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406250" r="-1852" b="-60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1635460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w4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490909" r="-201852" b="-4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490909" r="-101852" b="-4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490909" r="-1852" b="-49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5974766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w5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609375" r="-201852" b="-4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609375" r="-101852" b="-4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609375" r="-1852" b="-4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6229486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w6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709375" r="-201852" b="-3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709375" r="-101852" b="-3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709375" r="-1852" b="-3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2810454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w7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809375" r="-201852" b="-2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809375" r="-101852" b="-2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809375" r="-1852" b="-2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965453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w8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881818" r="-20185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881818" r="-10185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881818" r="-185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3697616"/>
                      </a:ext>
                    </a:extLst>
                  </a:tr>
                  <a:tr h="4082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200" dirty="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w9</a:t>
                          </a:r>
                          <a:endParaRPr lang="ru-RU" sz="1200" dirty="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617" t="-1012500" r="-201852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617" t="-1012500" r="-101852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617" t="-1012500" r="-1852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3663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18F98C-A14F-484A-8F7E-8A0299EF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36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6790CAF-D715-C844-8CE7-6DDD99900D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sz="1800" dirty="0">
                    <a:effectLst/>
                    <a:latin typeface="Fd2260317-Identity-H"/>
                  </a:rPr>
                  <a:t>График среднеквадратической ошибки в зависимости от 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 smtClean="0">
                        <a:effectLst/>
                        <a:latin typeface="Cambria Math" panose="02040503050406030204" pitchFamily="18" charset="0"/>
                      </a:rPr>
                      <m:t>n</m:t>
                    </m:r>
                    <m:r>
                      <a:rPr lang="ru-RU" sz="1800" smtClean="0">
                        <a:effectLst/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800" dirty="0">
                    <a:effectLst/>
                    <a:latin typeface="Fd2260317-Identity-H"/>
                  </a:rPr>
                  <a:t>для полинома степени </a:t>
                </a:r>
                <a:r>
                  <a:rPr lang="ru-RU" sz="1800" dirty="0">
                    <a:effectLst/>
                    <a:latin typeface="Fd2558668-Identity-H"/>
                  </a:rPr>
                  <a:t>М </a:t>
                </a:r>
                <a:r>
                  <a:rPr lang="ru-RU" sz="1800" dirty="0">
                    <a:effectLst/>
                    <a:latin typeface="Fd2532549-Identity-H"/>
                  </a:rPr>
                  <a:t>= </a:t>
                </a:r>
                <a:r>
                  <a:rPr lang="ru-RU" sz="1800" dirty="0">
                    <a:effectLst/>
                    <a:latin typeface="Fd2558668-Identity-H"/>
                  </a:rPr>
                  <a:t>9 </a:t>
                </a:r>
                <a:endParaRPr lang="ru-RU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6790CAF-D715-C844-8CE7-6DDD99900D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Объект 4">
            <a:extLst>
              <a:ext uri="{FF2B5EF4-FFF2-40B4-BE49-F238E27FC236}">
                <a16:creationId xmlns:a16="http://schemas.microsoft.com/office/drawing/2014/main" id="{C86A1EF8-0F6E-9547-9357-F543A0E53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61040" y="1585973"/>
            <a:ext cx="5785654" cy="431886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568A38-57C5-F945-8C3C-9A225D22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28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95BEF-D65E-6B4E-9989-2AC5CCC2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Теорема Байеса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ru-RU" dirty="0" err="1"/>
              <a:t>M</a:t>
            </a:r>
            <a:r>
              <a:rPr lang="en-US" dirty="0"/>
              <a:t>L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B971F6-496A-2746-836D-AA4D4BDC3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Пусть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параметры 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𝒟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данные. Теорема Байеса задаётся формулой: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𝒟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𝒟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𝒟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⇔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posterior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likelihood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 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 </m:t>
                          </m:r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prior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evidence</m:t>
                          </m:r>
                        </m:den>
                      </m:f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Частотная парадигма обычно количественно оценивает свойства величин, определяемых данными, в свете фиксированных параметров модели, тогда как байесовская парадигма обычно количественно оценивает свойства неизвестных параметров модели в свете наблюдаемых данных.</a:t>
                </a:r>
                <a:endParaRPr lang="en-US" sz="18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8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posterior</m:t>
                      </m:r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ru-RU" sz="18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likelihood</m:t>
                      </m:r>
                      <m:r>
                        <a:rPr lang="ru-RU" sz="1800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 </m:t>
                      </m:r>
                      <m:r>
                        <a:rPr lang="ru-RU" sz="18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ru-RU" sz="1800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 </m:t>
                      </m:r>
                      <m:r>
                        <m:rPr>
                          <m:sty m:val="p"/>
                        </m:rPr>
                        <a:rPr lang="ru-RU" sz="18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prior</m:t>
                      </m:r>
                    </m:oMath>
                  </m:oMathPara>
                </a14:m>
                <a:endParaRPr lang="en-US" sz="1800" dirty="0">
                  <a:solidFill>
                    <a:srgbClr val="FF0000"/>
                  </a:solidFill>
                  <a:latin typeface="Fd1785535-Identity-H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𝒟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FF0000"/>
                    </a:solidFill>
                    <a:latin typeface="Fd1785535-Identity-H"/>
                  </a:rPr>
                  <a:t> </a:t>
                </a:r>
                <a:r>
                  <a:rPr lang="ru-RU" sz="1800" dirty="0">
                    <a:latin typeface="Fd1785535-Identity-H"/>
                  </a:rPr>
                  <a:t>можно найти из условия: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ru-RU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ru-RU" sz="18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800" b="1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𝐰</m:t>
                            </m:r>
                          </m:e>
                          <m:e>
                            <m:r>
                              <a:rPr lang="ru-RU" sz="18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𝒟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ru-RU" sz="18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  <m:r>
                          <a:rPr lang="ru-RU" sz="1800" b="1" i="1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ru-RU" sz="1800" b="0" i="1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nary>
                    <m:r>
                      <a:rPr lang="ru-RU" sz="1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ru-RU" sz="180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𝒟</m:t>
                        </m:r>
                      </m:e>
                    </m:d>
                    <m:r>
                      <a:rPr lang="ru-RU" sz="1800" b="0" i="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ru-RU" sz="18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ru-RU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ru-RU" sz="18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8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𝒟</m:t>
                            </m:r>
                          </m:e>
                          <m:e>
                            <m:r>
                              <a:rPr lang="ru-RU" sz="1800" b="1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𝐰</m:t>
                            </m:r>
                          </m:e>
                        </m:d>
                        <m:r>
                          <a:rPr lang="ru-RU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ru-RU" sz="18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800" b="1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𝐰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ru-RU" sz="18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</m:nary>
                  </m:oMath>
                </a14:m>
                <a:endParaRPr lang="ru-RU" sz="1800" dirty="0">
                  <a:solidFill>
                    <a:srgbClr val="FF0000"/>
                  </a:solidFill>
                  <a:latin typeface="Fd1785535-Identity-H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B971F6-496A-2746-836D-AA4D4BDC3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  <a:blipFill>
                <a:blip r:embed="rId2"/>
                <a:stretch>
                  <a:fillRect l="-617" t="-7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D00B58-C983-2A42-8DB3-3B0A16524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69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87AF81-968F-124B-B1E5-0BE0AE1CC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правдоподобия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EEEF480-1B4B-3E41-90EF-E90636884C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ru-RU" sz="1800" dirty="0">
                    <a:effectLst/>
                    <a:latin typeface="Fd1785535-Identity-H"/>
                  </a:rPr>
                  <a:t>Широко используемой частотной оценкой </a:t>
                </a:r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𝒟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800" dirty="0">
                    <a:effectLst/>
                    <a:latin typeface="Fd1785535-Identity-H"/>
                  </a:rPr>
                  <a:t>является </a:t>
                </a:r>
                <a:r>
                  <a:rPr lang="ru-RU" sz="1800" dirty="0">
                    <a:effectLst/>
                    <a:latin typeface="Fd2042035-Identity-H"/>
                  </a:rPr>
                  <a:t>оценка максимального правдоподобия, </a:t>
                </a:r>
                <a:r>
                  <a:rPr lang="ru-RU" sz="1800" dirty="0">
                    <a:effectLst/>
                    <a:latin typeface="Fd1785535-Identity-H"/>
                  </a:rPr>
                  <a:t>при котором значение </a:t>
                </a:r>
                <a14:m>
                  <m:oMath xmlns:m="http://schemas.openxmlformats.org/officeDocument/2006/math">
                    <m:r>
                      <a:rPr lang="ru-RU" sz="1800" b="1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en" sz="1800" dirty="0">
                    <a:effectLst/>
                    <a:latin typeface="Fd1785535-Identity-H"/>
                  </a:rPr>
                  <a:t> </a:t>
                </a:r>
                <a:r>
                  <a:rPr lang="ru-RU" sz="1800" dirty="0">
                    <a:effectLst/>
                    <a:latin typeface="Fd1785535-Identity-H"/>
                  </a:rPr>
                  <a:t>максимизирует функцию правдоподо­бия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𝒟</m:t>
                    </m:r>
                    <m:r>
                      <a:rPr lang="ru-RU" sz="18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ru-RU" sz="1800" b="1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" sz="1800" dirty="0">
                    <a:effectLst/>
                    <a:latin typeface="Fd1785535-Identity-H"/>
                  </a:rPr>
                  <a:t>. </a:t>
                </a:r>
                <a:r>
                  <a:rPr lang="ru-RU" sz="1800" dirty="0">
                    <a:effectLst/>
                    <a:latin typeface="Fd1785535-Identity-H"/>
                  </a:rPr>
                  <a:t>Это соответствует выбору значения </a:t>
                </a:r>
                <a:r>
                  <a:rPr lang="en" sz="1800" dirty="0">
                    <a:effectLst/>
                    <a:latin typeface="Fd1785535-Identity-H"/>
                  </a:rPr>
                  <a:t>w, </a:t>
                </a:r>
                <a:r>
                  <a:rPr lang="ru-RU" sz="1800" dirty="0">
                    <a:effectLst/>
                    <a:latin typeface="Fd1442277-Identity-H"/>
                  </a:rPr>
                  <a:t>для </a:t>
                </a:r>
                <a:r>
                  <a:rPr lang="ru-RU" sz="1800" dirty="0">
                    <a:effectLst/>
                    <a:latin typeface="Fd1785535-Identity-H"/>
                  </a:rPr>
                  <a:t>которого вероятность наблюдаемого набора данных </a:t>
                </a:r>
                <a:r>
                  <a:rPr lang="ru-RU" sz="1800" dirty="0" err="1">
                    <a:effectLst/>
                    <a:latin typeface="Fd1785535-Identity-H"/>
                  </a:rPr>
                  <a:t>максимизируется</a:t>
                </a:r>
                <a:r>
                  <a:rPr lang="ru-RU" sz="1800" dirty="0">
                    <a:effectLst/>
                    <a:latin typeface="Fd1785535-Identity-H"/>
                  </a:rPr>
                  <a:t>. В литературе по машинному обучению отрицательная логарифмическая функция правдоподобия называется </a:t>
                </a:r>
                <a:r>
                  <a:rPr lang="ru-RU" sz="1800" dirty="0">
                    <a:effectLst/>
                    <a:latin typeface="Fd2042035-Identity-H"/>
                  </a:rPr>
                  <a:t>функцией ошибок. </a:t>
                </a:r>
                <a:r>
                  <a:rPr lang="ru-RU" sz="1800" dirty="0">
                    <a:effectLst/>
                    <a:latin typeface="Fd1785535-Identity-H"/>
                  </a:rPr>
                  <a:t>Поскольку отрицательный логарифм является монотонно убывающей функцией, максимизация правдоподобия эквивалентна минимиза­</a:t>
                </a:r>
                <a:r>
                  <a:rPr lang="ru-RU" sz="1800" dirty="0">
                    <a:effectLst/>
                    <a:latin typeface="Fd837699-Identity-H"/>
                  </a:rPr>
                  <a:t>ции </a:t>
                </a:r>
                <a:r>
                  <a:rPr lang="ru-RU" sz="1800" dirty="0">
                    <a:effectLst/>
                    <a:latin typeface="Fd1785535-Identity-H"/>
                  </a:rPr>
                  <a:t>ошибки. </a:t>
                </a:r>
              </a:p>
              <a:p>
                <a:r>
                  <a:rPr lang="ru-RU" sz="1800" dirty="0">
                    <a:effectLst/>
                    <a:latin typeface="Fd1785535-Identity-H"/>
                  </a:rPr>
                  <a:t>Одним из подходов к определению частотной величины ошибки является </a:t>
                </a:r>
                <a:r>
                  <a:rPr lang="ru-RU" sz="1800" dirty="0" err="1">
                    <a:effectLst/>
                    <a:latin typeface="Fd2042035-Identity-H"/>
                  </a:rPr>
                  <a:t>бутстрэп</a:t>
                </a:r>
                <a:r>
                  <a:rPr lang="en" sz="1800" dirty="0">
                    <a:effectLst/>
                    <a:latin typeface="Fd2042035-Identity-H"/>
                  </a:rPr>
                  <a:t>, </a:t>
                </a:r>
                <a:r>
                  <a:rPr lang="ru-RU" sz="1800" dirty="0">
                    <a:effectLst/>
                    <a:latin typeface="Fd1785535-Identity-H"/>
                  </a:rPr>
                  <a:t>в котором несколько наборов данных создаются следующим образом. Предположим, наш исходный набор данных со­стоит из </a:t>
                </a:r>
                <a:r>
                  <a:rPr lang="en" sz="1800" dirty="0">
                    <a:effectLst/>
                    <a:latin typeface="Fd34424-Identity-H"/>
                  </a:rPr>
                  <a:t>N</a:t>
                </a:r>
                <a:r>
                  <a:rPr lang="ru-RU" sz="1800" dirty="0">
                    <a:effectLst/>
                    <a:latin typeface="Fd34424-Identity-H"/>
                  </a:rPr>
                  <a:t> </a:t>
                </a:r>
                <a:r>
                  <a:rPr lang="ru-RU" sz="1800" dirty="0">
                    <a:effectLst/>
                    <a:latin typeface="Fd1785535-Identity-H"/>
                  </a:rPr>
                  <a:t>точек данных </a:t>
                </a:r>
                <a:r>
                  <a:rPr lang="ru-RU" sz="1800" dirty="0">
                    <a:effectLst/>
                    <a:latin typeface="Fd2561963-Identity-H"/>
                  </a:rPr>
                  <a:t>Х </a:t>
                </a:r>
                <a:r>
                  <a:rPr lang="ru-RU" sz="1800" dirty="0">
                    <a:effectLst/>
                    <a:latin typeface="Fd2456322-Identity-H"/>
                  </a:rPr>
                  <a:t>= </a:t>
                </a:r>
                <a:r>
                  <a:rPr lang="ru-RU" sz="1800" dirty="0">
                    <a:effectLst/>
                    <a:latin typeface="Fd1785535-Identity-H"/>
                  </a:rPr>
                  <a:t>{х1,</a:t>
                </a:r>
                <a:r>
                  <a:rPr lang="ru-RU" sz="1800" dirty="0">
                    <a:latin typeface="Fd1785535-Identity-H"/>
                  </a:rPr>
                  <a:t> …</a:t>
                </a:r>
                <a:r>
                  <a:rPr lang="ru-RU" sz="1800" dirty="0">
                    <a:effectLst/>
                    <a:latin typeface="Fd2561963-Identity-H"/>
                  </a:rPr>
                  <a:t>, </a:t>
                </a:r>
                <a:r>
                  <a:rPr lang="en" sz="1800" dirty="0" err="1">
                    <a:effectLst/>
                    <a:latin typeface="Fd1785535-Identity-H"/>
                  </a:rPr>
                  <a:t>xN</a:t>
                </a:r>
                <a:r>
                  <a:rPr lang="en" sz="1800" dirty="0">
                    <a:effectLst/>
                    <a:latin typeface="Fd1785535-Identity-H"/>
                  </a:rPr>
                  <a:t>}· </a:t>
                </a:r>
                <a:r>
                  <a:rPr lang="ru-RU" sz="1800" dirty="0">
                    <a:effectLst/>
                    <a:latin typeface="Fd1785535-Identity-H"/>
                  </a:rPr>
                  <a:t>Мы можем создать новый набор дан­ных </a:t>
                </a:r>
                <a:r>
                  <a:rPr lang="ru-RU" sz="1800" dirty="0">
                    <a:effectLst/>
                    <a:latin typeface="Fd2561963-Identity-H"/>
                  </a:rPr>
                  <a:t>Х</a:t>
                </a:r>
                <a:r>
                  <a:rPr lang="en-US" sz="1800" dirty="0" err="1">
                    <a:latin typeface="Fd2561963-Identity-H"/>
                  </a:rPr>
                  <a:t>в</a:t>
                </a:r>
                <a:r>
                  <a:rPr lang="ru-RU" sz="1800" dirty="0">
                    <a:effectLst/>
                    <a:latin typeface="Fd2561963-Identity-H"/>
                  </a:rPr>
                  <a:t>, </a:t>
                </a:r>
                <a:r>
                  <a:rPr lang="ru-RU" sz="1800" dirty="0">
                    <a:effectLst/>
                    <a:latin typeface="Fd1785535-Identity-H"/>
                  </a:rPr>
                  <a:t>извлекая </a:t>
                </a:r>
                <a:r>
                  <a:rPr lang="en" sz="1800" dirty="0">
                    <a:effectLst/>
                    <a:latin typeface="Fd34424-Identity-H"/>
                  </a:rPr>
                  <a:t>N </a:t>
                </a:r>
                <a:r>
                  <a:rPr lang="ru-RU" sz="1800" dirty="0">
                    <a:effectLst/>
                    <a:latin typeface="Fd1785535-Identity-H"/>
                  </a:rPr>
                  <a:t>точек случайным образом из набора </a:t>
                </a:r>
                <a:r>
                  <a:rPr lang="ru-RU" sz="1800" dirty="0">
                    <a:effectLst/>
                    <a:latin typeface="Fd2561963-Identity-H"/>
                  </a:rPr>
                  <a:t>Х </a:t>
                </a:r>
                <a:r>
                  <a:rPr lang="ru-RU" sz="1800" dirty="0">
                    <a:effectLst/>
                    <a:latin typeface="Fd1785535-Identity-H"/>
                  </a:rPr>
                  <a:t>с возвращением, так что некоторые точки из </a:t>
                </a:r>
                <a:r>
                  <a:rPr lang="ru-RU" sz="1800" dirty="0">
                    <a:effectLst/>
                    <a:latin typeface="Fd2561963-Identity-H"/>
                  </a:rPr>
                  <a:t>Х </a:t>
                </a:r>
                <a:r>
                  <a:rPr lang="ru-RU" sz="1800" dirty="0">
                    <a:effectLst/>
                    <a:latin typeface="Fd1785535-Identity-H"/>
                  </a:rPr>
                  <a:t>могут повторяться в </a:t>
                </a:r>
                <a:r>
                  <a:rPr lang="ru-RU" sz="1800" dirty="0" err="1">
                    <a:effectLst/>
                    <a:latin typeface="Fd2561963-Identity-H"/>
                  </a:rPr>
                  <a:t>Хв</a:t>
                </a:r>
                <a:r>
                  <a:rPr lang="ru-RU" sz="1800" dirty="0">
                    <a:effectLst/>
                    <a:latin typeface="Fd2561963-Identity-H"/>
                  </a:rPr>
                  <a:t>, </a:t>
                </a:r>
                <a:r>
                  <a:rPr lang="ru-RU" sz="1800" dirty="0">
                    <a:effectLst/>
                    <a:latin typeface="Fd1785535-Identity-H"/>
                  </a:rPr>
                  <a:t>тогда как другие точки </a:t>
                </a:r>
                <a:r>
                  <a:rPr lang="ru-RU" sz="1800" dirty="0">
                    <a:effectLst/>
                    <a:latin typeface="Fd2558668-Identity-H"/>
                  </a:rPr>
                  <a:t>в </a:t>
                </a:r>
                <a:r>
                  <a:rPr lang="ru-RU" sz="1800" dirty="0">
                    <a:effectLst/>
                    <a:latin typeface="Fd2561963-Identity-H"/>
                  </a:rPr>
                  <a:t>Х </a:t>
                </a:r>
                <a:r>
                  <a:rPr lang="ru-RU" sz="1800" dirty="0">
                    <a:effectLst/>
                    <a:latin typeface="Fd1785535-Identity-H"/>
                  </a:rPr>
                  <a:t>могут отсутствовать в </a:t>
                </a:r>
                <a:r>
                  <a:rPr lang="ru-RU" sz="1800" dirty="0" err="1">
                    <a:effectLst/>
                    <a:latin typeface="Fd2561963-Identity-H"/>
                  </a:rPr>
                  <a:t>Хв</a:t>
                </a:r>
                <a:r>
                  <a:rPr lang="ru-RU" sz="1800" dirty="0">
                    <a:effectLst/>
                    <a:latin typeface="Fd2561963-Identity-H"/>
                  </a:rPr>
                  <a:t>. </a:t>
                </a:r>
                <a:r>
                  <a:rPr lang="ru-RU" sz="1800" dirty="0">
                    <a:effectLst/>
                    <a:latin typeface="Fd1785535-Identity-H"/>
                  </a:rPr>
                  <a:t>Этот процесс может быть повторен </a:t>
                </a:r>
                <a:r>
                  <a:rPr lang="en" sz="1800" dirty="0">
                    <a:effectLst/>
                    <a:latin typeface="Fd2561963-Identity-H"/>
                  </a:rPr>
                  <a:t>L </a:t>
                </a:r>
                <a:r>
                  <a:rPr lang="ru-RU" sz="1800" dirty="0">
                    <a:effectLst/>
                    <a:latin typeface="Fd1785535-Identity-H"/>
                  </a:rPr>
                  <a:t>раз для генера­ции </a:t>
                </a:r>
                <a:r>
                  <a:rPr lang="en" sz="1800" dirty="0">
                    <a:effectLst/>
                    <a:latin typeface="Fd2561963-Identity-H"/>
                  </a:rPr>
                  <a:t>L </a:t>
                </a:r>
                <a:r>
                  <a:rPr lang="ru-RU" sz="1800" dirty="0">
                    <a:effectLst/>
                    <a:latin typeface="Fd1785535-Identity-H"/>
                  </a:rPr>
                  <a:t>наборов данных, содержащих по </a:t>
                </a:r>
                <a:r>
                  <a:rPr lang="en" sz="1800" dirty="0">
                    <a:effectLst/>
                    <a:latin typeface="Fd34424-Identity-H"/>
                  </a:rPr>
                  <a:t>N</a:t>
                </a:r>
                <a:r>
                  <a:rPr lang="ru-RU" sz="1800" dirty="0">
                    <a:effectLst/>
                    <a:latin typeface="Fd34424-Identity-H"/>
                  </a:rPr>
                  <a:t> </a:t>
                </a:r>
                <a:r>
                  <a:rPr lang="ru-RU" sz="1800" dirty="0">
                    <a:effectLst/>
                    <a:latin typeface="Fd1785535-Identity-H"/>
                  </a:rPr>
                  <a:t>точек, и каждый из них получается пу­тем выбора из исходного набора данных </a:t>
                </a:r>
                <a:endParaRPr lang="en-US" sz="1800" dirty="0">
                  <a:effectLst/>
                  <a:latin typeface="Fd1785535-Identity-H"/>
                </a:endParaRPr>
              </a:p>
              <a:p>
                <a:r>
                  <a:rPr lang="ru-RU" sz="1800" dirty="0">
                    <a:effectLst/>
                    <a:latin typeface="Fd1785535-Identity-H"/>
                  </a:rPr>
                  <a:t>Статистическую точность оценок параметров можно определить, посмотрев на изменчивость предсказаний между различными наборами данными.</a:t>
                </a:r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EEEF480-1B4B-3E41-90EF-E90636884C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1120" r="-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B7502D-4BCF-8243-8F24-AD909FAF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19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65F59-9EFA-E34D-99D2-EAADFEEE4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+1 балл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63BAFC-9A61-894A-8C4B-439889FFF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dirty="0">
                <a:latin typeface="Fd1785535-Identity-H"/>
              </a:rPr>
              <a:t>М</a:t>
            </a:r>
            <a:r>
              <a:rPr lang="ru-RU" sz="3200" dirty="0">
                <a:effectLst/>
                <a:latin typeface="Fd1785535-Identity-H"/>
              </a:rPr>
              <a:t>онета бросается три раза и каждый раз выпадает орел. Какова вероятность получить орла в четвертом броске? </a:t>
            </a:r>
          </a:p>
          <a:p>
            <a:pPr marL="0" indent="0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sz="3200" b="1" dirty="0">
                <a:latin typeface="Fd1785535-Identity-H"/>
              </a:rPr>
              <a:t>Не стесняйтесь задавать уточняющие вопросы</a:t>
            </a:r>
            <a:r>
              <a:rPr lang="en-US" sz="3200" b="1" dirty="0">
                <a:latin typeface="Fd1785535-Identity-H"/>
              </a:rPr>
              <a:t> </a:t>
            </a:r>
            <a:r>
              <a:rPr lang="ru-RU" sz="3200" b="1" dirty="0">
                <a:latin typeface="Fd1785535-Identity-H"/>
              </a:rPr>
              <a:t>от них многое зависит. </a:t>
            </a:r>
            <a:endParaRPr lang="ru-RU" sz="3200" b="1" dirty="0">
              <a:effectLst/>
              <a:latin typeface="Fd1785535-Identity-H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7DA4CAB-49DD-F548-9ACD-6B9C08697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854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BB49D9-F0F9-6B47-B299-F6A67A0C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0F3814-EA33-EA42-9DD9-12FA1C332F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288420" cy="45259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exp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18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Предположим, у нас есть набор данных наблюдений,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𝗑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sSup>
                      <m:s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nor/>
                          </m:rPr>
                          <a:rPr lang="ru-RU" sz="1800">
                            <a:effectLst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 полученных независимо из </a:t>
                </a:r>
                <a:r>
                  <a:rPr lang="ru-RU" sz="1800" dirty="0" err="1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гауссовского</a:t>
                </a:r>
                <a:r>
                  <a:rPr lang="ru-RU" sz="18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 распределения. Точки данных, полученные независимо из одного и того же распределения, </a:t>
                </a:r>
                <a:r>
                  <a:rPr lang="ru-RU" sz="18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называются независимыми и одинаково распределёнными.</a:t>
                </a: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Поскольку данные независимы, функция правдоподобия одномерного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гауссовского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распределения выглядит следующим образом: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5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5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5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𝗑</m:t>
                      </m:r>
                      <m:r>
                        <a:rPr lang="ru-RU" sz="15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5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ru-RU" sz="15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p>
                        <m:sSupPr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ru-RU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5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5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𝒩</m:t>
                          </m:r>
                        </m:e>
                      </m:nary>
                      <m:r>
                        <a:rPr lang="ru-RU" sz="15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5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5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ru-RU" sz="15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p>
                        <m:sSupPr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ru-RU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5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43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0F3814-EA33-EA42-9DD9-12FA1C332F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288420" cy="4525963"/>
              </a:xfrm>
              <a:blipFill>
                <a:blip r:embed="rId2"/>
                <a:stretch>
                  <a:fillRect l="-888" r="-1775" b="-394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499FF8-7A54-7A4D-B8F4-B63249619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" descr="png">
            <a:extLst>
              <a:ext uri="{FF2B5EF4-FFF2-40B4-BE49-F238E27FC236}">
                <a16:creationId xmlns:a16="http://schemas.microsoft.com/office/drawing/2014/main" id="{8557B8CC-A274-1C44-8FE4-D56196575F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898609" y="2743200"/>
            <a:ext cx="3922640" cy="265928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09992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C1A90E7C-8674-0C4E-9509-2E21E631FF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229600" cy="697635"/>
              </a:xfrm>
            </p:spPr>
            <p:txBody>
              <a:bodyPr>
                <a:normAutofit fontScale="90000"/>
              </a:bodyPr>
              <a:lstStyle/>
              <a:p>
                <a:r>
                  <a:rPr lang="ru-RU" dirty="0"/>
                  <a:t>Нахождение параметров </a:t>
                </a:r>
                <a14:m>
                  <m:oMath xmlns:m="http://schemas.openxmlformats.org/officeDocument/2006/math">
                    <m:r>
                      <a:rPr lang="ru-RU" sz="440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ru-RU" sz="4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ru-RU" sz="66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4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ru-RU" sz="4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C1A90E7C-8674-0C4E-9509-2E21E631F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229600" cy="697635"/>
              </a:xfrm>
              <a:blipFill>
                <a:blip r:embed="rId2"/>
                <a:stretch>
                  <a:fillRect t="-14286" b="-39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1EF09B1-069E-7442-B239-D54A0F9D9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1170"/>
                <a:ext cx="5862578" cy="501499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ля нахождения неизвестных параметров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необходимо использовать наблюдаемый набор данных и найти значения параметров,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максимизирующие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функцию правдоподобия. Логарифмическую функцию правдоподобия можно записать следующим образом: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eqArr>
                      <m:eqArr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r>
                          <m:rPr>
                            <m:sty m:val="p"/>
                          </m:rPr>
                          <a:rPr lang="ru-RU" sz="18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ln</m:t>
                        </m:r>
                        <m:r>
                          <a:rPr lang="ru-RU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ru-RU" sz="18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𝗑</m:t>
                        </m:r>
                        <m:r>
                          <a:rPr lang="ru-RU" sz="18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ru-RU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ru-RU" sz="18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ru-RU" sz="18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ru-RU" sz="1800" i="1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18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ru-RU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&amp;</m:t>
                        </m:r>
                        <m:r>
                          <a:rPr lang="ru-RU" sz="18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ln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undOvr"/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ru-RU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𝒩</m:t>
                                </m:r>
                              </m:e>
                            </m:nary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d>
                      </m:e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&amp;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ln</m:t>
                            </m:r>
                          </m:e>
                        </m:nary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𝒩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&amp;</m:t>
                        </m:r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ln</m:t>
                            </m:r>
                          </m:e>
                        </m:nary>
                        <m:d>
                          <m:d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ru-RU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ru-RU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/</m:t>
                                    </m:r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exp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ru-RU" sz="1800" i="1"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800" i="1"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ru-RU" sz="1800" i="1"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ru-RU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  <m:sSup>
                                  <m:sSup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&amp;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ln</m:t>
                            </m:r>
                          </m:e>
                        </m:nary>
                        <m:d>
                          <m:d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ru-RU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ru-RU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/</m:t>
                                    </m:r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ln</m:t>
                            </m:r>
                          </m:e>
                        </m:nary>
                        <m:d>
                          <m:d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exp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ru-RU" sz="1800" i="1"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800" i="1"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ru-RU" sz="1800" i="1"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ru-RU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  <m:sSup>
                                  <m:sSup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&amp;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ln</m:t>
                        </m:r>
                        <m:d>
                          <m:d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ru-RU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ru-RU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/</m:t>
                                    </m:r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f>
                              <m:f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nary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&amp;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ln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ln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/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</m:e>
                        </m:nary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&amp;</m:t>
                        </m:r>
                        <m:limUpp>
                          <m:limUp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limUppPr>
                          <m:e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ln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lim>
                        </m:limUp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ln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/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</m:e>
                        </m:nary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&amp;</m:t>
                        </m:r>
                        <m:limUpp>
                          <m:limUp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limUppPr>
                          <m:e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ln</m:t>
                            </m:r>
                            <m:sSup>
                              <m:sSup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p>
                            </m:sSup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m:rPr>
                                <m:sty m:val="p"/>
                              </m:rP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ln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lim>
                        </m:limUp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ln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</m:e>
                        </m:nary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&amp;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ln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ln</m:t>
                        </m:r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</m:e>
                        </m:nary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eqArr>
                  </m:oMath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О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трицательный логарифм функции правдоподобия называется функцией ошибки. </a:t>
                </a: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Поскольку отрицательный логарифм — монотонно убывающая функция, максимизация правдоподобия эквивалентна минимизации ошибки.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1EF09B1-069E-7442-B239-D54A0F9D9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1170"/>
                <a:ext cx="5862578" cy="5014993"/>
              </a:xfrm>
              <a:blipFill>
                <a:blip r:embed="rId3"/>
                <a:stretch>
                  <a:fillRect l="-216" t="-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CD5C69-4DB4-E449-A075-D98C2393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" descr="png">
            <a:extLst>
              <a:ext uri="{FF2B5EF4-FFF2-40B4-BE49-F238E27FC236}">
                <a16:creationId xmlns:a16="http://schemas.microsoft.com/office/drawing/2014/main" id="{398BEB8C-BCC3-2D4E-9246-9455C50F6BC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5862578" y="2103699"/>
            <a:ext cx="3281422" cy="273451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2986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666B3DA-0C14-A84E-AFCF-081004C7A2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00201"/>
                <a:ext cx="4114801" cy="440706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𝗑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den>
                          </m:f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den>
                          </m:f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den>
                          </m:f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𝑀𝐿</m:t>
                              </m:r>
                            </m:sub>
                          </m:sSub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eqAr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666B3DA-0C14-A84E-AFCF-081004C7A2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00201"/>
                <a:ext cx="4114801" cy="4407060"/>
              </a:xfrm>
              <a:blipFill>
                <a:blip r:embed="rId2"/>
                <a:stretch>
                  <a:fillRect l="-8333" t="-3458" b="-13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230627-9B46-B74F-8659-DF4743E20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Заголовок 1">
                <a:extLst>
                  <a:ext uri="{FF2B5EF4-FFF2-40B4-BE49-F238E27FC236}">
                    <a16:creationId xmlns:a16="http://schemas.microsoft.com/office/drawing/2014/main" id="{79F8F430-6DBF-D841-97FB-7EDE9AE250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dirty="0"/>
                  <a:t>Нахождение параметров </a:t>
                </a:r>
                <a14:m>
                  <m:oMath xmlns:m="http://schemas.openxmlformats.org/officeDocument/2006/math">
                    <m:r>
                      <a:rPr lang="ru-RU" sz="440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ru-RU" sz="4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ru-RU" sz="66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4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ru-RU" sz="4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" name="Заголовок 1">
                <a:extLst>
                  <a:ext uri="{FF2B5EF4-FFF2-40B4-BE49-F238E27FC236}">
                    <a16:creationId xmlns:a16="http://schemas.microsoft.com/office/drawing/2014/main" id="{79F8F430-6DBF-D841-97FB-7EDE9AE25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3208C6-BBC1-1340-A0BB-A50ECC6A6BDB}"/>
                  </a:ext>
                </a:extLst>
              </p:cNvPr>
              <p:cNvSpPr txBox="1"/>
              <p:nvPr/>
            </p:nvSpPr>
            <p:spPr>
              <a:xfrm>
                <a:off x="5266481" y="1600201"/>
                <a:ext cx="3206187" cy="4284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20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𝗑</m:t>
                              </m:r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sSubSup>
                            <m:sSubSup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𝑀𝐿</m:t>
                              </m:r>
                            </m:sub>
                            <m:sup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𝑀𝐿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eqArr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3208C6-BBC1-1340-A0BB-A50ECC6A6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481" y="1600201"/>
                <a:ext cx="3206187" cy="4284314"/>
              </a:xfrm>
              <a:prstGeom prst="rect">
                <a:avLst/>
              </a:prstGeom>
              <a:blipFill>
                <a:blip r:embed="rId4"/>
                <a:stretch>
                  <a:fillRect l="-6299" t="-3846" r="-11417" b="-198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19DF93-585C-E94A-8EF1-A399FC92DA2F}"/>
                  </a:ext>
                </a:extLst>
              </p:cNvPr>
              <p:cNvSpPr txBox="1"/>
              <p:nvPr/>
            </p:nvSpPr>
            <p:spPr>
              <a:xfrm>
                <a:off x="243068" y="5796933"/>
                <a:ext cx="8229600" cy="1038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Проблема, возникающая в контексте наших решений для метода максимального правдоподобия, заключается в том, что он систематически недооценивает дисперсию </a:t>
                </a:r>
                <a:r>
                  <a:rPr lang="ru-RU" sz="12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гауссовского</a:t>
                </a:r>
                <a:r>
                  <a:rPr lang="ru-RU" sz="12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распределения. Это пример явления, называемого смещением, и связано с проблемой переобучения, возникающей в контексте полиномиальной подгонки кривой.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num>
                      <m:den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  <m:sSubSup>
                      <m:sSub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𝑀𝐿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𝑀𝐿</m:t>
                        </m:r>
                      </m:sub>
                    </m:sSub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19DF93-585C-E94A-8EF1-A399FC92D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68" y="5796933"/>
                <a:ext cx="8229600" cy="1038169"/>
              </a:xfrm>
              <a:prstGeom prst="rect">
                <a:avLst/>
              </a:prstGeom>
              <a:blipFill>
                <a:blip r:embed="rId5"/>
                <a:stretch>
                  <a:fillRect b="-54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371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F9C1AB-06DD-EA43-978C-855039B2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Аппроксимация кривой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B3E205B-163B-0544-B2D0-55C5EFF2DF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251714" cy="4525963"/>
              </a:xfrm>
            </p:spPr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Предположим, что целевая переменная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имеет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гауссовское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распределение со средним значением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𝑦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</m:d>
                    <m:r>
                      <a:rPr lang="ru-RU" sz="1800" b="0" i="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),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параметр, соответствующий обратной дисперсии.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B3E205B-163B-0544-B2D0-55C5EFF2DF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251714" cy="4525963"/>
              </a:xfrm>
              <a:blipFill>
                <a:blip r:embed="rId2"/>
                <a:stretch>
                  <a:fillRect l="-1194" t="-840" r="-17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5290D9-DB10-D246-86F6-1A3D69FD0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" descr="png">
            <a:extLst>
              <a:ext uri="{FF2B5EF4-FFF2-40B4-BE49-F238E27FC236}">
                <a16:creationId xmlns:a16="http://schemas.microsoft.com/office/drawing/2014/main" id="{E73BDF2A-8F7F-C245-B8A7-92C0E3CC14C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94624" y="3974588"/>
            <a:ext cx="3410217" cy="288341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8C2900-DC65-DF49-B0E6-161CB9FC7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841" y="2273233"/>
            <a:ext cx="4953964" cy="314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10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7411BB-031E-F244-A9BE-4119143F6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Некоторые популярные на сегодня задачи 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F644B2-B19E-E949-88FF-AFAB11D9B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Обработка естественного языка</a:t>
            </a:r>
          </a:p>
          <a:p>
            <a:r>
              <a:rPr lang="ru-RU" dirty="0"/>
              <a:t>Анализ изображений</a:t>
            </a:r>
          </a:p>
        </p:txBody>
      </p:sp>
      <p:pic>
        <p:nvPicPr>
          <p:cNvPr id="4" name="Google Shape;69;p14">
            <a:extLst>
              <a:ext uri="{FF2B5EF4-FFF2-40B4-BE49-F238E27FC236}">
                <a16:creationId xmlns:a16="http://schemas.microsoft.com/office/drawing/2014/main" id="{5C114319-120D-E34D-AA6C-B61F24C37B0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952"/>
          <a:stretch/>
        </p:blipFill>
        <p:spPr>
          <a:xfrm>
            <a:off x="5294933" y="3777804"/>
            <a:ext cx="3636580" cy="253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633D9D-81FE-A24A-8587-CE78B3059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72" y="3690909"/>
            <a:ext cx="4450561" cy="25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66FCB6-C1A6-8940-96DF-A1274CCC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Аппроксимация кривой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4A6F07-983D-2D49-9360-7AEFC31D17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1311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спользуем обучающие данные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𝗑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𝗍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для определения значений неизвестных параметров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методом максимального правдоподобия. Если данные являются независимыми, функция правдоподобия задаётся следующим образом: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𝘵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𝒩</m:t>
                          </m:r>
                        </m:e>
                      </m:nary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),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Подобно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гауссовскому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распределению ранее, мы максимизируем логарифм функции правдоподобия в форме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𝗑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ля коэффициентов полинома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𝑀𝐿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можно опустить члены, не зависящие от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Поскольку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не меняет положения максимума функции, её можно заменить на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Следовательно, максимизация эквивалентна минимизации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функции ошибки суммы квадратов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как показано </a:t>
                </a: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 примере аппроксимации кривой полиномом.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Функция ошибки суммы квадратов возникла как следствие максимизации правдоподобия в предположении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гауссовского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распределения шума.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4A6F07-983D-2D49-9360-7AEFC31D1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13116"/>
              </a:xfrm>
              <a:blipFill>
                <a:blip r:embed="rId2"/>
                <a:stretch>
                  <a:fillRect l="-463" t="-496" b="-9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8FE321E-ECEB-D846-A1EE-D2857268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65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ACA85BF3-C149-C748-B9F0-0D3E5AE439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Определение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ru-RU" sz="440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ACA85BF3-C149-C748-B9F0-0D3E5AE43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1BF99D-C54B-C347-8BDB-56AE1EDC7B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𝗍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𝗑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</m:e>
                              </m:nary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</m:e>
                              </m:nary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&amp;−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den>
                          </m:f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den>
                          </m:f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⇔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𝑀𝐿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eqAr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Поскольку у нас есть вероятностная модель, мы можем использовать предсказательное распределение, которое дает распределение вероятностей по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а не простую точечную оценку.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),</m:t>
                      </m:r>
                      <m:sSubSup>
                        <m:sSub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𝑀𝐿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Можно дополнительно ввести априорное распределение для коэффициентов полинома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чтобы сделать шаг к более байесовскому подходу.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1BF99D-C54B-C347-8BDB-56AE1EDC7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  <a:blipFill>
                <a:blip r:embed="rId3"/>
                <a:stretch>
                  <a:fillRect l="-154" t="-35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7EBB573-C1C4-2B47-AECE-5E06F7F9E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71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33D07-71E7-384A-A138-DDDD46EDC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Априорное распределение для коэффициентов полинома 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94A7ACE-FD0A-5F45-8D21-E2A5DF0DF8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9267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Рассмотрим, например,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гауссовское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априорное распределение вида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  <m:sup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)/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exp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ru-RU" sz="1800">
                                  <a:effectLst/>
                                  <a:latin typeface="Aptos" panose="020B0004020202020204" pitchFamily="34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</m:d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точность многомерного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гауссовского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распределения, а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порядок полинома, то есть размерность вектора параметров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Тогда из теоремы Байеса следует, что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𝗑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)∝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𝗍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𝗑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Следовательно, можно определить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𝐰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максимизируя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апостериорное распределение. Этот метод известен как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метод максимального апостериорного распределения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или MAP-вывод. Максимум апостериорного распределения определяется минимумом отрицательного логарифма от</a:t>
                </a:r>
                <a:r>
                  <a:rPr lang="en-US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ru-RU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b="1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e>
                        <m:r>
                          <a:rPr lang="ru-RU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𝗑</m:t>
                        </m:r>
                        <m:r>
                          <a:rPr lang="ru-RU" sz="18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𝗍</m:t>
                        </m:r>
                        <m:r>
                          <a:rPr lang="ru-RU" sz="18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ru-RU" sz="18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sz="1800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𝐰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Таким образом, мы видим, что максимизация апостериорного распределения эквивалентна минимизации </a:t>
                </a:r>
                <a:r>
                  <a:rPr lang="ru-RU" sz="18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регуляризованной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суммы квадратов функции ошибок, встречающейся </a:t>
                </a: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при регуляризации,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94A7ACE-FD0A-5F45-8D21-E2A5DF0DF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92675"/>
              </a:xfrm>
              <a:blipFill>
                <a:blip r:embed="rId2"/>
                <a:stretch>
                  <a:fillRect l="-309" t="-1036" r="-3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E8A4F5-68B6-4248-B9C9-05B4EB8D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97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C87ECB-625C-924F-9EC5-5E522385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Байесовская аппроксимация кривой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F07056-F7F9-9B47-89FB-68B85D2C8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4556955" cy="54981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b="1" i="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b="1" i="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e>
                      </m:d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ru-RU" sz="18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𝐰</m:t>
                              </m:r>
                            </m:e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ru-RU" sz="18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sz="1800" b="1" i="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𝐰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sz="1800" dirty="0">
                    <a:latin typeface="Fd261957-Identity-H"/>
                  </a:rPr>
                  <a:t>И</a:t>
                </a:r>
                <a:r>
                  <a:rPr lang="ru-RU" sz="1800" dirty="0">
                    <a:effectLst/>
                    <a:latin typeface="Fd261957-Identity-H"/>
                  </a:rPr>
                  <a:t>нтегрирование в данно</a:t>
                </a:r>
                <a:r>
                  <a:rPr lang="ru-RU" sz="1800" dirty="0">
                    <a:latin typeface="Fd261957-Identity-H"/>
                  </a:rPr>
                  <a:t>й </a:t>
                </a:r>
                <a:r>
                  <a:rPr lang="ru-RU" sz="1800" dirty="0">
                    <a:effectLst/>
                    <a:latin typeface="Fd261957-Identity-H"/>
                  </a:rPr>
                  <a:t>формуле можно выполнить аналитически, в результате чего прогностическое распределение принимает вид нормального распределения: </a:t>
                </a:r>
                <a:endParaRPr lang="en-US" sz="1800" dirty="0">
                  <a:effectLst/>
                  <a:latin typeface="Fd261957-Identity-H"/>
                </a:endParaRP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b="1" i="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ru-RU" sz="2000" i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b="1" i="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e>
                      </m:d>
                      <m:r>
                        <a:rPr lang="en-US" sz="2000" b="0" i="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2000" b="1" i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000" b="1" i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F07056-F7F9-9B47-89FB-68B85D2C8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4556955" cy="5498123"/>
              </a:xfrm>
              <a:blipFill>
                <a:blip r:embed="rId2"/>
                <a:stretch>
                  <a:fillRect l="-1111" t="-19861" r="-1111" b="-11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295BF10-7C15-8E4F-82CC-8096D0EC6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5A6EFB-3F50-C646-A671-A5E6435B4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155" y="3566258"/>
            <a:ext cx="3672645" cy="274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69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C475B6-B7C2-854C-99A4-FFF4AE5D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Выбор модели 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58D9797-6D7E-F04D-90E1-41C1554A17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861420"/>
              </p:ext>
            </p:extLst>
          </p:nvPr>
        </p:nvGraphicFramePr>
        <p:xfrm>
          <a:off x="457200" y="1210235"/>
          <a:ext cx="8229600" cy="5282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985BA7-E185-264F-802D-03DA64C9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69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3A53C0-3786-9F4F-9077-84B639A3D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No free lunch theorem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3817DF-AA9D-494B-B19C-2D23B90C3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ru-RU" sz="1800" i="1" dirty="0">
                <a:effectLst/>
                <a:latin typeface="PTSerif" panose="020A0603040505020204" pitchFamily="18" charset="0"/>
              </a:rPr>
              <a:t>Все модели неверны, но некоторые из них полезны</a:t>
            </a:r>
            <a:r>
              <a:rPr lang="ru-RU" sz="1800" dirty="0">
                <a:effectLst/>
                <a:latin typeface="PTSerif" panose="020A0603040505020204" pitchFamily="18" charset="0"/>
              </a:rPr>
              <a:t>. — Джордж Бокс </a:t>
            </a:r>
            <a:endParaRPr lang="ru-RU" dirty="0"/>
          </a:p>
          <a:p>
            <a:pPr marL="0" indent="0">
              <a:buNone/>
            </a:pPr>
            <a:endParaRPr lang="ru-RU" sz="1800" dirty="0">
              <a:effectLst/>
              <a:latin typeface="PTSerif" panose="020A0603040505020204" pitchFamily="18" charset="0"/>
            </a:endParaRPr>
          </a:p>
          <a:p>
            <a:pPr marL="0" indent="0">
              <a:buNone/>
            </a:pPr>
            <a:r>
              <a:rPr lang="ru-RU" sz="1800" dirty="0">
                <a:effectLst/>
                <a:latin typeface="PTSerif" panose="020A0603040505020204" pitchFamily="18" charset="0"/>
              </a:rPr>
              <a:t>В литературе описано множество самых разных моделей, поэтому естественно спросить, какая их них наилучшая. К сожалению, не существует одной модели, которая была бы оптимальна для всех задач, – иногда этот факт называют </a:t>
            </a:r>
            <a:r>
              <a:rPr lang="ru-RU" sz="1800" b="1" dirty="0">
                <a:effectLst/>
                <a:latin typeface="PTSerif" panose="020A0603040505020204" pitchFamily="18" charset="0"/>
              </a:rPr>
              <a:t>теоремой об отсутствии бесплатных завтраков</a:t>
            </a:r>
            <a:r>
              <a:rPr lang="en" sz="1800" dirty="0">
                <a:effectLst/>
                <a:latin typeface="PTSerif" panose="020A0603040505020204" pitchFamily="18" charset="0"/>
              </a:rPr>
              <a:t>. </a:t>
            </a:r>
            <a:r>
              <a:rPr lang="ru-RU" sz="1800" dirty="0">
                <a:effectLst/>
                <a:latin typeface="PTSerif" panose="020A0603040505020204" pitchFamily="18" charset="0"/>
              </a:rPr>
              <a:t>Причина в том, что набор допущений (иногда называемый </a:t>
            </a:r>
            <a:r>
              <a:rPr lang="ru-RU" sz="1800" b="1" dirty="0">
                <a:effectLst/>
                <a:latin typeface="PTSerif" panose="020A0603040505020204" pitchFamily="18" charset="0"/>
              </a:rPr>
              <a:t>индуктивным смещением</a:t>
            </a:r>
            <a:r>
              <a:rPr lang="ru-RU" sz="1800" dirty="0">
                <a:effectLst/>
                <a:latin typeface="PTSerif" panose="020A0603040505020204" pitchFamily="18" charset="0"/>
              </a:rPr>
              <a:t>), который хорошо работает в одной предметной области, может давать никуда не годные результаты в другой. При выборе подходящей модели лучше всего опираться на знание предметной области и (или) на метод проб и ошибок (т. е. применять такие способы выбора модели, как перекрестная проверка или байесовские методы. Поэтому так важно иметь в своем арсенале много моделей и алгоритмических методов.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E76D0D-BC3B-8F46-A428-2A0A8081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75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132544-B276-9243-B0CF-88F978C3F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Перекрёстная проверка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88D02B-1695-3743-A80D-8F323F48C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2697163"/>
          </a:xfrm>
        </p:spPr>
        <p:txBody>
          <a:bodyPr>
            <a:normAutofit fontScale="92500" lnSpcReduction="20000"/>
          </a:bodyPr>
          <a:lstStyle/>
          <a:p>
            <a:r>
              <a:rPr lang="ru-RU" sz="1800" dirty="0">
                <a:effectLst/>
                <a:latin typeface="Fd467651-Identity-H"/>
              </a:rPr>
              <a:t>Метод </a:t>
            </a:r>
            <a:r>
              <a:rPr lang="en" sz="1800" i="1" dirty="0">
                <a:effectLst/>
                <a:latin typeface="Fd467651-Identity-H"/>
              </a:rPr>
              <a:t>S</a:t>
            </a:r>
            <a:r>
              <a:rPr lang="en" sz="1800" dirty="0">
                <a:effectLst/>
                <a:latin typeface="Fd467651-Identity-H"/>
              </a:rPr>
              <a:t>-</a:t>
            </a:r>
            <a:r>
              <a:rPr lang="ru-RU" sz="1800" dirty="0">
                <a:effectLst/>
                <a:latin typeface="Fd467651-Identity-H"/>
              </a:rPr>
              <a:t>групповой перекрестной проверки, проиллюстрированный здесь для случая </a:t>
            </a:r>
            <a:r>
              <a:rPr lang="en" sz="1800" i="1" dirty="0">
                <a:effectLst/>
                <a:latin typeface="Fd467651-Identity-H"/>
              </a:rPr>
              <a:t>S</a:t>
            </a:r>
            <a:r>
              <a:rPr lang="en" sz="1800" dirty="0">
                <a:effectLst/>
                <a:latin typeface="Fd467651-Identity-H"/>
              </a:rPr>
              <a:t> </a:t>
            </a:r>
            <a:r>
              <a:rPr lang="en" sz="1800" dirty="0">
                <a:effectLst/>
                <a:latin typeface="Fd2532549-Identity-H"/>
              </a:rPr>
              <a:t>= </a:t>
            </a:r>
            <a:r>
              <a:rPr lang="en" sz="1800" dirty="0">
                <a:effectLst/>
                <a:latin typeface="Fd2260317-Identity-H"/>
              </a:rPr>
              <a:t>4, </a:t>
            </a:r>
            <a:r>
              <a:rPr lang="ru-RU" sz="1800" dirty="0">
                <a:effectLst/>
                <a:latin typeface="Fd467651-Identity-H"/>
              </a:rPr>
              <a:t>включает в себя получение доступных данных </a:t>
            </a:r>
            <a:r>
              <a:rPr lang="ru-RU" sz="1800" dirty="0">
                <a:effectLst/>
                <a:latin typeface="Fd2558666-Identity-H"/>
              </a:rPr>
              <a:t>и </a:t>
            </a:r>
            <a:r>
              <a:rPr lang="ru-RU" sz="1800" dirty="0">
                <a:effectLst/>
                <a:latin typeface="Fd467651-Identity-H"/>
              </a:rPr>
              <a:t>разбиение их на </a:t>
            </a:r>
            <a:r>
              <a:rPr lang="en" sz="1800" i="1" dirty="0">
                <a:effectLst/>
                <a:latin typeface="Fd467651-Identity-H"/>
              </a:rPr>
              <a:t>S</a:t>
            </a:r>
            <a:r>
              <a:rPr lang="en" sz="1800" dirty="0">
                <a:effectLst/>
                <a:latin typeface="Fd467651-Identity-H"/>
              </a:rPr>
              <a:t> </a:t>
            </a:r>
            <a:r>
              <a:rPr lang="ru-RU" sz="1800" dirty="0">
                <a:effectLst/>
                <a:latin typeface="Fd467651-Identity-H"/>
              </a:rPr>
              <a:t>групп (в простейшем случае они имеют одинаковый размер). Затем </a:t>
            </a:r>
            <a:r>
              <a:rPr lang="en" sz="1800" i="1" dirty="0">
                <a:effectLst/>
                <a:latin typeface="Fd2561963-Identity-H"/>
              </a:rPr>
              <a:t>S</a:t>
            </a:r>
            <a:r>
              <a:rPr lang="en" sz="1800" dirty="0">
                <a:effectLst/>
                <a:latin typeface="Fd2561963-Identity-H"/>
              </a:rPr>
              <a:t> </a:t>
            </a:r>
            <a:r>
              <a:rPr lang="en" sz="1800" dirty="0">
                <a:effectLst/>
                <a:latin typeface="Fd2532549-Identity-H"/>
              </a:rPr>
              <a:t>- </a:t>
            </a:r>
            <a:r>
              <a:rPr lang="en" sz="1800" dirty="0">
                <a:effectLst/>
                <a:latin typeface="Fd2260317-Identity-H"/>
              </a:rPr>
              <a:t>1 </a:t>
            </a:r>
            <a:r>
              <a:rPr lang="ru-RU" sz="1800" dirty="0">
                <a:effectLst/>
                <a:latin typeface="Fd467651-Identity-H"/>
              </a:rPr>
              <a:t>групп используются для обучения набора моделей, а оценка точности осуществляется на оставшейся группе. После этого описанная процедура повторяется для всех возможных вариантов выбора </a:t>
            </a:r>
            <a:r>
              <a:rPr lang="en" sz="1800" i="1" dirty="0">
                <a:effectLst/>
                <a:latin typeface="Fd467651-Identity-H"/>
              </a:rPr>
              <a:t>S</a:t>
            </a:r>
            <a:r>
              <a:rPr lang="en" sz="1800" dirty="0">
                <a:effectLst/>
                <a:latin typeface="Fd467651-Identity-H"/>
              </a:rPr>
              <a:t> </a:t>
            </a:r>
            <a:r>
              <a:rPr lang="ru-RU" sz="1800" dirty="0">
                <a:effectLst/>
                <a:latin typeface="Fd467651-Identity-H"/>
              </a:rPr>
              <a:t>групп, обозначенных здесь красным цветом, а показатели точности, полученные</a:t>
            </a:r>
            <a:br>
              <a:rPr lang="ru-RU" sz="1800" dirty="0">
                <a:effectLst/>
                <a:latin typeface="Fd467651-Identity-H"/>
              </a:rPr>
            </a:br>
            <a:r>
              <a:rPr lang="ru-RU" sz="1800" dirty="0">
                <a:effectLst/>
                <a:latin typeface="Fd467651-Identity-H"/>
              </a:rPr>
              <a:t>в результате </a:t>
            </a:r>
            <a:r>
              <a:rPr lang="en" sz="1800" i="1" dirty="0">
                <a:effectLst/>
                <a:latin typeface="Fd467651-Identity-H"/>
              </a:rPr>
              <a:t>S</a:t>
            </a:r>
            <a:r>
              <a:rPr lang="en" sz="1800" dirty="0">
                <a:effectLst/>
                <a:latin typeface="Fd467651-Identity-H"/>
              </a:rPr>
              <a:t> </a:t>
            </a:r>
            <a:r>
              <a:rPr lang="ru-RU" sz="1800" dirty="0">
                <a:effectLst/>
                <a:latin typeface="Fd467651-Identity-H"/>
              </a:rPr>
              <a:t>сеансов обучения, усредняются </a:t>
            </a:r>
          </a:p>
          <a:p>
            <a:r>
              <a:rPr lang="ru-RU" sz="1800" dirty="0">
                <a:latin typeface="Fd467651-Identity-H"/>
              </a:rPr>
              <a:t>Если данных мало то можно взять </a:t>
            </a:r>
            <a:r>
              <a:rPr lang="en-US" sz="1800" i="1" dirty="0">
                <a:latin typeface="Fd467651-Identity-H"/>
              </a:rPr>
              <a:t>S</a:t>
            </a:r>
            <a:r>
              <a:rPr lang="en-US" sz="1800" dirty="0">
                <a:latin typeface="Fd467651-Identity-H"/>
              </a:rPr>
              <a:t>=</a:t>
            </a:r>
            <a:r>
              <a:rPr lang="en-US" sz="1800" i="1" dirty="0">
                <a:latin typeface="Fd467651-Identity-H"/>
              </a:rPr>
              <a:t>N</a:t>
            </a:r>
            <a:endParaRPr lang="ru-RU" sz="1800" i="1" dirty="0">
              <a:latin typeface="Fd467651-Identity-H"/>
            </a:endParaRPr>
          </a:p>
          <a:p>
            <a:r>
              <a:rPr lang="ru-RU" sz="1800" dirty="0">
                <a:latin typeface="Fd467651-Identity-H"/>
              </a:rPr>
              <a:t>Если параметров много, то </a:t>
            </a:r>
            <a:r>
              <a:rPr lang="ru-RU" sz="1800" dirty="0">
                <a:latin typeface="Fd261957-Identity-H"/>
              </a:rPr>
              <a:t>и</a:t>
            </a:r>
            <a:r>
              <a:rPr lang="ru-RU" sz="1800" dirty="0">
                <a:effectLst/>
                <a:latin typeface="Fd261957-Identity-H"/>
              </a:rPr>
              <a:t>зучение комбинаций таких параметров могло бы в худшем случае потребовать нескольких сеансов обучения, количество которых экспоненциально растет при увеличении количества парамет­ров. </a:t>
            </a:r>
            <a:endParaRPr lang="ru-RU" dirty="0"/>
          </a:p>
          <a:p>
            <a:endParaRPr lang="ru-RU" i="1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C37DED-9220-B64C-8E72-A898EB2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EBB6A0-60EC-C84E-9F8A-3922341D7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619" y="1417149"/>
            <a:ext cx="3310762" cy="186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30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065ED5-5D8A-7049-A9DF-153C1817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Штраф за сложность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4DA1240-001D-1E4B-8BE3-2F6D9B8B09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 err="1">
                    <a:latin typeface="Fd2042035-Identity-H"/>
                  </a:rPr>
                  <a:t>И</a:t>
                </a:r>
                <a:r>
                  <a:rPr lang="ru-RU" sz="1800" dirty="0" err="1">
                    <a:effectLst/>
                    <a:latin typeface="Fd2042035-Identity-H"/>
                  </a:rPr>
                  <a:t>нформационный</a:t>
                </a:r>
                <a:r>
                  <a:rPr lang="ru-RU" sz="1800" dirty="0">
                    <a:effectLst/>
                    <a:latin typeface="Fd2042035-Identity-H"/>
                  </a:rPr>
                  <a:t> критерий </a:t>
                </a:r>
                <a:r>
                  <a:rPr lang="ru-RU" sz="1800" dirty="0" err="1">
                    <a:effectLst/>
                    <a:latin typeface="Fd2042035-Identity-H"/>
                  </a:rPr>
                  <a:t>Акаике</a:t>
                </a:r>
                <a:r>
                  <a:rPr lang="ru-RU" sz="1800" dirty="0">
                    <a:effectLst/>
                    <a:latin typeface="Fd2042035-Identity-H"/>
                  </a:rPr>
                  <a:t>, </a:t>
                </a:r>
                <a:r>
                  <a:rPr lang="ru-RU" sz="1800" dirty="0">
                    <a:effectLst/>
                    <a:latin typeface="Fd1161503-Identity-H"/>
                  </a:rPr>
                  <a:t>или </a:t>
                </a:r>
                <a:r>
                  <a:rPr lang="ru-RU" sz="1800" dirty="0">
                    <a:effectLst/>
                    <a:latin typeface="Fd1785535-Identity-H"/>
                  </a:rPr>
                  <a:t>(</a:t>
                </a:r>
                <a:r>
                  <a:rPr lang="en" sz="1800" dirty="0">
                    <a:effectLst/>
                    <a:latin typeface="Fd1785535-Identity-H"/>
                  </a:rPr>
                  <a:t>Akaike, </a:t>
                </a:r>
                <a:r>
                  <a:rPr lang="en" sz="1800" dirty="0">
                    <a:effectLst/>
                    <a:latin typeface="Fd261957-Identity-H"/>
                  </a:rPr>
                  <a:t>AIC</a:t>
                </a:r>
                <a:r>
                  <a:rPr lang="ru-RU" sz="1800" dirty="0">
                    <a:latin typeface="Fd261957-Identity-H"/>
                  </a:rPr>
                  <a:t>)</a:t>
                </a:r>
                <a:r>
                  <a:rPr lang="ru-RU" sz="1800" dirty="0">
                    <a:effectLst/>
                    <a:latin typeface="Fd261957-Identity-H"/>
                  </a:rPr>
                  <a:t>:</a:t>
                </a:r>
              </a:p>
              <a:p>
                <a:pPr marL="0" indent="0">
                  <a:buNone/>
                </a:pPr>
                <a:endParaRPr lang="ru-RU" sz="1800" dirty="0">
                  <a:effectLst/>
                  <a:latin typeface="Fd261957-Identity-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" sz="1800" i="0" smtClean="0">
                              <a:effectLst/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𝑀𝐿</m:t>
                              </m:r>
                            </m:sub>
                          </m:sSub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sz="1800" dirty="0">
                  <a:effectLst/>
                  <a:latin typeface="Fd261957-Identity-H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sz="1800" i="0" smtClean="0">
                            <a:effectLst/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ru-RU" sz="1800" b="0" i="1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</m:s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ru-RU" sz="1800" dirty="0">
                    <a:effectLst/>
                    <a:latin typeface="Fd261957-Identity-H"/>
                  </a:rPr>
                  <a:t> - максимум логарифмической функции правдоподобия.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sz="1800" dirty="0">
                    <a:effectLst/>
                    <a:latin typeface="Fd261957-Identity-H"/>
                  </a:rPr>
                  <a:t> – число параметров модели. </a:t>
                </a:r>
              </a:p>
              <a:p>
                <a:pPr marL="0" indent="0">
                  <a:buNone/>
                </a:pPr>
                <a:r>
                  <a:rPr lang="ru-RU" sz="1800" dirty="0">
                    <a:effectLst/>
                    <a:latin typeface="Fd261957-Identity-H"/>
                  </a:rPr>
                  <a:t>Однако такие критерии не учитывают неопределенность в параметрах модели, и на практике они, как правило, пред­почитают слишком простые модели.</a:t>
                </a: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4DA1240-001D-1E4B-8BE3-2F6D9B8B0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840" r="-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D276C8-6FD7-2F45-B54A-1FEB9506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95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C882E0-CCBD-4B47-B0A2-EEFF77911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выбора модели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7203434-156E-0C43-A9D7-6C6364453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383" y="1600200"/>
            <a:ext cx="5797234" cy="452596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1F93C0-A61B-3E48-9C3B-7363E290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21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18D04-10E9-0C4B-A0AF-5F2FEAFA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выбора модели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2805D12-5B59-0A41-A50F-DFA3898F7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2380" y="1600200"/>
            <a:ext cx="7339240" cy="452596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FB06B8-049B-484F-BC15-1D7360613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69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обучение. Определение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A063502-9465-F44C-8874-66712875CB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1269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84514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BCD1B-D52B-D249-A9CC-D6D45095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выбора модели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6782648-E42B-3A43-8C39-F7170A66D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815" y="1325562"/>
            <a:ext cx="7635037" cy="52578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F43595-501E-5E4D-8D9B-A15977DF9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96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0746AD-C006-884E-AD9D-7382A3C55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Проклятие размерности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2C627F-A487-F841-BBCD-C8319D23C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Fd34424-Identity-H"/>
              </a:rPr>
              <a:t>На </a:t>
            </a:r>
            <a:r>
              <a:rPr lang="ru-RU" sz="1800" dirty="0">
                <a:effectLst/>
                <a:latin typeface="Fd837699-Identity-H"/>
              </a:rPr>
              <a:t>рисунке </a:t>
            </a:r>
            <a:r>
              <a:rPr lang="ru-RU" sz="1800" dirty="0">
                <a:effectLst/>
                <a:latin typeface="Fd34424-Identity-H"/>
              </a:rPr>
              <a:t>показаны 100 точек из набора данных в виде диаграммы рассеяния, показывающей 2 из 12 измерений, </a:t>
            </a:r>
            <a:r>
              <a:rPr lang="ru-RU" sz="1800" dirty="0">
                <a:effectLst/>
                <a:latin typeface="Fd2561963-Identity-H"/>
              </a:rPr>
              <a:t>х6 </a:t>
            </a:r>
            <a:r>
              <a:rPr lang="ru-RU" sz="1800" dirty="0">
                <a:effectLst/>
                <a:latin typeface="Fd34424-Identity-H"/>
              </a:rPr>
              <a:t>и </a:t>
            </a:r>
            <a:r>
              <a:rPr lang="ru-RU" sz="1800" dirty="0">
                <a:effectLst/>
                <a:latin typeface="Fd2561963-Identity-H"/>
              </a:rPr>
              <a:t>х7 </a:t>
            </a:r>
            <a:r>
              <a:rPr lang="ru-RU" sz="1800" dirty="0">
                <a:effectLst/>
                <a:latin typeface="Fd34424-Identity-H"/>
              </a:rPr>
              <a:t>(остальные десять входных значений не указаны, чтобы не усло</a:t>
            </a:r>
            <a:r>
              <a:rPr lang="ru-RU" sz="1800" dirty="0">
                <a:effectLst/>
                <a:latin typeface="Fd2558668-Identity-H"/>
              </a:rPr>
              <a:t>жнять </a:t>
            </a:r>
            <a:r>
              <a:rPr lang="ru-RU" sz="1800" dirty="0">
                <a:effectLst/>
                <a:latin typeface="Fd34424-Identity-H"/>
              </a:rPr>
              <a:t>рисунок). </a:t>
            </a:r>
            <a:r>
              <a:rPr lang="ru-RU" sz="1800" dirty="0">
                <a:effectLst/>
                <a:latin typeface="Fd2449472-Identity-H"/>
              </a:rPr>
              <a:t>Каждая </a:t>
            </a:r>
            <a:r>
              <a:rPr lang="ru-RU" sz="1800" dirty="0">
                <a:effectLst/>
                <a:latin typeface="Fd34424-Identity-H"/>
              </a:rPr>
              <a:t>точка да</a:t>
            </a:r>
            <a:r>
              <a:rPr lang="ru-RU" sz="1800" dirty="0">
                <a:effectLst/>
                <a:latin typeface="Fd848363-Identity-H"/>
              </a:rPr>
              <a:t>нных </a:t>
            </a:r>
            <a:r>
              <a:rPr lang="ru-RU" sz="1800" dirty="0">
                <a:effectLst/>
                <a:latin typeface="Fd34424-Identity-H"/>
              </a:rPr>
              <a:t>помечена в соответ</a:t>
            </a:r>
            <a:r>
              <a:rPr lang="ru-RU" sz="1800" dirty="0">
                <a:effectLst/>
                <a:latin typeface="Fd2558668-Identity-H"/>
              </a:rPr>
              <a:t>ствии </a:t>
            </a:r>
            <a:r>
              <a:rPr lang="ru-RU" sz="1800" dirty="0">
                <a:effectLst/>
                <a:latin typeface="Fd34424-Identity-H"/>
              </a:rPr>
              <a:t>с тем, какому из трех геометрических классов она принадлежит. Наша цель состоит в том, чтобы использовать эти данные в качестве обучающего множества </a:t>
            </a:r>
            <a:r>
              <a:rPr lang="ru-RU" sz="1800" dirty="0">
                <a:effectLst/>
                <a:latin typeface="Fd837699-Identity-H"/>
              </a:rPr>
              <a:t>и </a:t>
            </a:r>
            <a:r>
              <a:rPr lang="ru-RU" sz="1800" dirty="0">
                <a:effectLst/>
                <a:latin typeface="Fd34424-Identity-H"/>
              </a:rPr>
              <a:t>получить возможность классифицировать новое наблюдение </a:t>
            </a:r>
            <a:r>
              <a:rPr lang="ru-RU" sz="1800" dirty="0">
                <a:effectLst/>
                <a:latin typeface="Fd2560914-Identity-H"/>
              </a:rPr>
              <a:t>(</a:t>
            </a:r>
            <a:r>
              <a:rPr lang="ru-RU" sz="1800" dirty="0">
                <a:effectLst/>
                <a:latin typeface="Fd2561963-Identity-H"/>
              </a:rPr>
              <a:t>х6, х7</a:t>
            </a:r>
            <a:r>
              <a:rPr lang="ru-RU" sz="1800" dirty="0">
                <a:effectLst/>
                <a:latin typeface="Fd2560914-Identity-H"/>
              </a:rPr>
              <a:t>)</a:t>
            </a:r>
            <a:r>
              <a:rPr lang="ru-RU" sz="1800" dirty="0">
                <a:effectLst/>
                <a:latin typeface="Fd2561963-Identity-H"/>
              </a:rPr>
              <a:t>, </a:t>
            </a:r>
            <a:r>
              <a:rPr lang="ru-RU" sz="1800" dirty="0">
                <a:effectLst/>
                <a:latin typeface="Fd34424-Identity-H"/>
              </a:rPr>
              <a:t>обозначен­ крестиком.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DBCA24-E7AE-1B47-B99C-4E8418EE7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9A8C59-44FB-9B42-B4C6-4E2EF5207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295" y="3505200"/>
            <a:ext cx="3286858" cy="328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26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572E4-19BC-8D43-AEF3-5B826B27A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Проклятие размерности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4F55AF2-EE0B-4A4C-8023-1FF7D697B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819" y="1830692"/>
            <a:ext cx="3790950" cy="379095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4FA2C9-1AD1-A741-9BC6-A2BE07B7A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188554-287B-C54C-8A8C-1063FFA1A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644" y="1680933"/>
            <a:ext cx="2058500" cy="6289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44A9DCB-A109-844A-8962-FCEA923A1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343" y="2381928"/>
            <a:ext cx="1699847" cy="18010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23FE25-A608-A043-B1FE-9FC46FCA1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155" y="3666045"/>
            <a:ext cx="2514111" cy="291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50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B78738-5861-0844-B57B-B23A5DBA2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Теория информации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8A51051-EEB8-0B45-A983-E284F516F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700954" cy="51054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Сколько информации мы получаем, когда наблюдаем определенную переменную?</a:t>
                </a:r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Рассмотрим, например, событие появления в небе инопланетного космического корабля. Мы никогда его не видели и были бы крайне удивлены, если бы такое событие когда-нибудь произошло, поскольку это неожиданно с учетом наших текущих знаний. Следовательно, количество информации можно рассматривать как степень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удивления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при получении значения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Мера информационного содержания, зависит от распределения вероятностей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и, в частности, определяется логарифмом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18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где знак «минус» гарантирует, что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)≥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Если основание логарифма равно </a:t>
                </a:r>
                <a:r>
                  <a:rPr lang="en-US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2,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то единицы измерения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— </a:t>
                </a:r>
                <a:r>
                  <a:rPr lang="ru-RU" sz="1800" b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биты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8A51051-EEB8-0B45-A983-E284F516F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700954" cy="5105400"/>
              </a:xfrm>
              <a:blipFill>
                <a:blip r:embed="rId2"/>
                <a:stretch>
                  <a:fillRect l="-809" t="-995" r="-5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C856B5-A985-804F-8945-6AD4869C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Picture" descr="png">
            <a:extLst>
              <a:ext uri="{FF2B5EF4-FFF2-40B4-BE49-F238E27FC236}">
                <a16:creationId xmlns:a16="http://schemas.microsoft.com/office/drawing/2014/main" id="{BD468DDB-4919-394A-8C68-689D2F457A4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158154" y="1894963"/>
            <a:ext cx="3729160" cy="336283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43615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C0D4DE-B2FD-A240-964E-DEC5490E3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Энтропия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A6B9F21-4A1E-6A46-90EB-6CCD5B01B6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Средний объем информации получается путем умножения ожидаемого значения на содержание информации, заданное формулой: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]=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​</m:t>
                          </m:r>
                        </m:sup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</m:nary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​</m:t>
                          </m:r>
                        </m:sup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</m:nary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Эта важная величина называется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энтропией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случайной величины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Рассмотрим дискретную случайную величину,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имеющую два возможных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вероятностями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1−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A6B9F21-4A1E-6A46-90EB-6CCD5B01B6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61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968430-4BC7-A341-990A-D49A91F5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Picture" descr="png">
            <a:extLst>
              <a:ext uri="{FF2B5EF4-FFF2-40B4-BE49-F238E27FC236}">
                <a16:creationId xmlns:a16="http://schemas.microsoft.com/office/drawing/2014/main" id="{D03568A7-4A66-0144-846C-91412FA02C1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862781" y="3795346"/>
            <a:ext cx="3355096" cy="292490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476929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09DA86-32AD-944B-BFA3-36F9E5BD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Энтропия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820514C-A86F-E542-8216-95202E0924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081954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Энтропия для непрерывных случайных величин называется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дифференциальной энтропией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18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]=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∫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ru-RU" sz="18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В случае совместного распределения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𝐲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средняя дополнительная информация, необходимая для указания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𝐲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при том что значение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уже известно, называется </a:t>
                </a:r>
                <a:r>
                  <a:rPr lang="ru-RU" sz="1800" i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условной энтропией 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 определяется как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𝐲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]=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∫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𝐲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𝐲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18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m:rPr>
                          <m:nor/>
                        </m:rPr>
                        <a:rPr lang="en-US" sz="18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𝐲</m:t>
                      </m: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Более того, используя правило произведения, легко видеть, что условная энтропия удовлетворяет соотношению: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]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∫∫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∫∫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𝐲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∫∫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𝐲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)+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∫∫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∫∫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∫∫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∫∫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∫∫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∫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]+</m:t>
                          </m:r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eqArr>
                    </m:oMath>
                  </m:oMathPara>
                </a14:m>
                <a:endParaRPr lang="ru-RU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sz="18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И</a:t>
                </a:r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нформация, необходимая для описания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𝐲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представлена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только информацией, необходимой для его описания, и дополнительной информацией, необходимой для уточнения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𝐲</m:t>
                    </m:r>
                  </m:oMath>
                </a14:m>
                <a:r>
                  <a:rPr lang="ru-RU" sz="18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820514C-A86F-E542-8216-95202E0924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081954"/>
              </a:xfrm>
              <a:blipFill>
                <a:blip r:embed="rId2"/>
                <a:stretch>
                  <a:fillRect l="-309" t="-12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1E6899-A67B-4C46-A1D6-618F4864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791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694382"/>
            <a:ext cx="4846865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938" y="1688554"/>
            <a:ext cx="7486286" cy="4475064"/>
          </a:xfrm>
        </p:spPr>
        <p:txBody>
          <a:bodyPr>
            <a:normAutofit fontScale="92500"/>
          </a:bodyPr>
          <a:lstStyle/>
          <a:p>
            <a:r>
              <a:rPr lang="ru-RU" sz="2800" dirty="0"/>
              <a:t>Определите цели</a:t>
            </a:r>
          </a:p>
          <a:p>
            <a:r>
              <a:rPr lang="ru-RU" sz="2800" dirty="0"/>
              <a:t>Измеряйте свое приближение к целям</a:t>
            </a:r>
          </a:p>
          <a:p>
            <a:r>
              <a:rPr lang="ru-RU" sz="2800" dirty="0"/>
              <a:t>Ведите разведочный анализ, готовьте данные</a:t>
            </a:r>
          </a:p>
          <a:p>
            <a:r>
              <a:rPr lang="ru-RU" sz="2800" dirty="0"/>
              <a:t>Выбирайте модели</a:t>
            </a:r>
          </a:p>
          <a:p>
            <a:r>
              <a:rPr lang="ru-RU" sz="2800" dirty="0"/>
              <a:t>Обучайте модели</a:t>
            </a:r>
          </a:p>
          <a:p>
            <a:r>
              <a:rPr lang="ru-RU" sz="2800" dirty="0"/>
              <a:t>Рассчитывайте метрики</a:t>
            </a:r>
          </a:p>
          <a:p>
            <a:r>
              <a:rPr lang="ru-RU" sz="2800" dirty="0"/>
              <a:t>Внедряйте хорошие модели в бизнес-процессы</a:t>
            </a:r>
          </a:p>
          <a:p>
            <a:r>
              <a:rPr lang="ru-RU" sz="2800" dirty="0"/>
              <a:t>Постоянно повышайте качество</a:t>
            </a:r>
          </a:p>
          <a:p>
            <a:endParaRPr lang="ru-RU" sz="2800" dirty="0"/>
          </a:p>
          <a:p>
            <a:pPr marL="0" indent="0">
              <a:buNone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65176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685800" y="386318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451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41132" y="297226"/>
            <a:ext cx="5352999" cy="750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Взаимосвязи между науками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E69D01-2AB2-5A4D-AF6E-743794E81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8" b="11243"/>
          <a:stretch/>
        </p:blipFill>
        <p:spPr>
          <a:xfrm>
            <a:off x="1944547" y="1541926"/>
            <a:ext cx="6207929" cy="459504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944547" y="1541926"/>
            <a:ext cx="6207928" cy="459504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2512966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25213-2654-A746-A2BA-C4DC61C62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798" y="415305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Машинное обучение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B7D5C47-9F4A-E248-8DCC-5EB9A91787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0965575"/>
              </p:ext>
            </p:extLst>
          </p:nvPr>
        </p:nvGraphicFramePr>
        <p:xfrm>
          <a:off x="381967" y="1250065"/>
          <a:ext cx="8389788" cy="5192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0553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Отличия</a:t>
            </a:r>
            <a:endParaRPr lang="en-US" sz="21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204148" y="1189822"/>
            <a:ext cx="5514866" cy="534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Обучение с учителем </a:t>
            </a:r>
            <a:r>
              <a:rPr lang="en-US" dirty="0">
                <a:solidFill>
                  <a:schemeClr val="tx1"/>
                </a:solidFill>
              </a:rPr>
              <a:t>(supervised) vs</a:t>
            </a:r>
            <a:r>
              <a:rPr lang="ru-RU" dirty="0">
                <a:solidFill>
                  <a:schemeClr val="tx1"/>
                </a:solidFill>
              </a:rPr>
              <a:t> </a:t>
            </a:r>
          </a:p>
          <a:p>
            <a:r>
              <a:rPr lang="ru-RU" dirty="0">
                <a:solidFill>
                  <a:schemeClr val="tx1"/>
                </a:solidFill>
              </a:rPr>
              <a:t>Обучение без учителя</a:t>
            </a:r>
            <a:r>
              <a:rPr lang="en-US" dirty="0">
                <a:solidFill>
                  <a:schemeClr val="tx1"/>
                </a:solidFill>
              </a:rPr>
              <a:t> (unsupervised)</a:t>
            </a:r>
            <a:endParaRPr lang="ru-RU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15DD3932-42B3-A249-9A80-DF019F3D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13" y="2243684"/>
            <a:ext cx="7526243" cy="30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0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2" y="409135"/>
            <a:ext cx="7805335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 для обсуждения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12" y="1403307"/>
            <a:ext cx="8401362" cy="3789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Многие методы </a:t>
            </a:r>
            <a:r>
              <a:rPr lang="en-US" dirty="0"/>
              <a:t>Data</a:t>
            </a:r>
            <a:r>
              <a:rPr lang="ru-RU" dirty="0"/>
              <a:t> </a:t>
            </a:r>
            <a:r>
              <a:rPr lang="en-US" dirty="0"/>
              <a:t>Science</a:t>
            </a:r>
            <a:r>
              <a:rPr lang="ru-RU" dirty="0"/>
              <a:t> и </a:t>
            </a:r>
            <a:r>
              <a:rPr lang="en-US" dirty="0"/>
              <a:t>Machine Learning </a:t>
            </a:r>
            <a:r>
              <a:rPr lang="ru-RU" dirty="0"/>
              <a:t>появились достаточно давно - 50-70 года прошлого века, но активно использоваться в бизнесе начали только сейчас</a:t>
            </a:r>
          </a:p>
          <a:p>
            <a:pPr marL="0" indent="0">
              <a:buNone/>
            </a:pPr>
            <a:endParaRPr lang="ru-RU" dirty="0"/>
          </a:p>
          <a:p>
            <a:pPr marL="685765" lvl="2" indent="0">
              <a:buNone/>
            </a:pPr>
            <a:r>
              <a:rPr lang="ru-RU" sz="2100" dirty="0"/>
              <a:t>С чем это связано?</a:t>
            </a:r>
          </a:p>
          <a:p>
            <a:pPr marL="685765" lvl="2" indent="0">
              <a:buNone/>
            </a:pPr>
            <a:r>
              <a:rPr lang="ru-RU" sz="2100" dirty="0"/>
              <a:t>Что такого случилось?</a:t>
            </a:r>
          </a:p>
          <a:p>
            <a:pPr marL="685765" lvl="2" indent="0">
              <a:buNone/>
            </a:pPr>
            <a:r>
              <a:rPr lang="ru-RU" sz="2100" dirty="0"/>
              <a:t>Что есть сейчас и чего не было тогда?</a:t>
            </a:r>
          </a:p>
        </p:txBody>
      </p:sp>
    </p:spTree>
    <p:extLst>
      <p:ext uri="{BB962C8B-B14F-4D97-AF65-F5344CB8AC3E}">
        <p14:creationId xmlns:p14="http://schemas.microsoft.com/office/powerpoint/2010/main" val="26862305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1287</TotalTime>
  <Words>3600</Words>
  <Application>Microsoft Macintosh PowerPoint</Application>
  <PresentationFormat>Экран (4:3)</PresentationFormat>
  <Paragraphs>342</Paragraphs>
  <Slides>57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57</vt:i4>
      </vt:variant>
    </vt:vector>
  </HeadingPairs>
  <TitlesOfParts>
    <vt:vector size="87" baseType="lpstr">
      <vt:lpstr>-apple-system</vt:lpstr>
      <vt:lpstr>Aptos</vt:lpstr>
      <vt:lpstr>Arial</vt:lpstr>
      <vt:lpstr>Calibri</vt:lpstr>
      <vt:lpstr>Calibri Light</vt:lpstr>
      <vt:lpstr>Cambria Math</vt:lpstr>
      <vt:lpstr>Consolas</vt:lpstr>
      <vt:lpstr>Fd1161503-Identity-H</vt:lpstr>
      <vt:lpstr>Fd1442277-Identity-H</vt:lpstr>
      <vt:lpstr>Fd1785535-Identity-H</vt:lpstr>
      <vt:lpstr>Fd1848805-Identity-H</vt:lpstr>
      <vt:lpstr>Fd2042035-Identity-H</vt:lpstr>
      <vt:lpstr>Fd2116929-Identity-H</vt:lpstr>
      <vt:lpstr>Fd2260317-Identity-H</vt:lpstr>
      <vt:lpstr>Fd2449472-Identity-H</vt:lpstr>
      <vt:lpstr>Fd2456322-Identity-H</vt:lpstr>
      <vt:lpstr>Fd2532549-Identity-H</vt:lpstr>
      <vt:lpstr>Fd2558666-Identity-H</vt:lpstr>
      <vt:lpstr>Fd2558668-Identity-H</vt:lpstr>
      <vt:lpstr>Fd2560914-Identity-H</vt:lpstr>
      <vt:lpstr>Fd2561963-Identity-H</vt:lpstr>
      <vt:lpstr>Fd261957-Identity-H</vt:lpstr>
      <vt:lpstr>Fd34424-Identity-H</vt:lpstr>
      <vt:lpstr>Fd375676-Identity-H</vt:lpstr>
      <vt:lpstr>Fd467651-Identity-H</vt:lpstr>
      <vt:lpstr>Fd837699-Identity-H</vt:lpstr>
      <vt:lpstr>Fd848363-Identity-H</vt:lpstr>
      <vt:lpstr>PTSerif</vt:lpstr>
      <vt:lpstr>Тема Office</vt:lpstr>
      <vt:lpstr>1_Тема Office</vt:lpstr>
      <vt:lpstr>Машинное обучение (краткий курс)</vt:lpstr>
      <vt:lpstr>Содержание</vt:lpstr>
      <vt:lpstr>Литература</vt:lpstr>
      <vt:lpstr>Некоторые популярные на сегодня задачи ИИ</vt:lpstr>
      <vt:lpstr>Машинное обучение. Определение</vt:lpstr>
      <vt:lpstr>Презентация PowerPoint</vt:lpstr>
      <vt:lpstr>Машинное обучение</vt:lpstr>
      <vt:lpstr>Презентация PowerPoint</vt:lpstr>
      <vt:lpstr>Вопрос для обсуждения</vt:lpstr>
      <vt:lpstr>Пример больших данных</vt:lpstr>
      <vt:lpstr>Некоторые задачи машинного обучения</vt:lpstr>
      <vt:lpstr>Презентация PowerPoint</vt:lpstr>
      <vt:lpstr>Презентация PowerPoint</vt:lpstr>
      <vt:lpstr>Презентация PowerPoint</vt:lpstr>
      <vt:lpstr>Этапы обучения</vt:lpstr>
      <vt:lpstr>Рекомендуемые системы программирования и библиотеки</vt:lpstr>
      <vt:lpstr>Пример задачи</vt:lpstr>
      <vt:lpstr>Пример решения  (не идеального)</vt:lpstr>
      <vt:lpstr>Пример</vt:lpstr>
      <vt:lpstr>Пример графика</vt:lpstr>
      <vt:lpstr>Пример</vt:lpstr>
      <vt:lpstr>Функция ошибки</vt:lpstr>
      <vt:lpstr>Поиск решения</vt:lpstr>
      <vt:lpstr>Выбор модели</vt:lpstr>
      <vt:lpstr>RMS</vt:lpstr>
      <vt:lpstr>Таблица коэффициентов</vt:lpstr>
      <vt:lpstr>Увеличение объема данных</vt:lpstr>
      <vt:lpstr>Регуляризация</vt:lpstr>
      <vt:lpstr>Минимизация</vt:lpstr>
      <vt:lpstr>Результаты для полинома 𝑀=9</vt:lpstr>
      <vt:lpstr>Таблица коэффициентов</vt:lpstr>
      <vt:lpstr>График среднеквадратической ошибки в зависимости от lnλ для полинома степени М = 9 </vt:lpstr>
      <vt:lpstr>Теорема Байеса в ML</vt:lpstr>
      <vt:lpstr>Оценка правдоподобия</vt:lpstr>
      <vt:lpstr>Задача +1 балл</vt:lpstr>
      <vt:lpstr>Нормальное распределение</vt:lpstr>
      <vt:lpstr>Нахождение параметров μ,σ^2</vt:lpstr>
      <vt:lpstr>Нахождение параметров μ,σ^2</vt:lpstr>
      <vt:lpstr>Аппроксимация кривой</vt:lpstr>
      <vt:lpstr>Аппроксимация кривой</vt:lpstr>
      <vt:lpstr>Определение β </vt:lpstr>
      <vt:lpstr>Априорное распределение для коэффициентов полинома 𝐰</vt:lpstr>
      <vt:lpstr>Байесовская аппроксимация кривой </vt:lpstr>
      <vt:lpstr>Выбор модели </vt:lpstr>
      <vt:lpstr>No free lunch theorem</vt:lpstr>
      <vt:lpstr>Перекрёстная проверка</vt:lpstr>
      <vt:lpstr>Штраф за сложность</vt:lpstr>
      <vt:lpstr>Пример выбора модели</vt:lpstr>
      <vt:lpstr>Пример выбора модели</vt:lpstr>
      <vt:lpstr>Пример выбора модели</vt:lpstr>
      <vt:lpstr>Проклятие размерности</vt:lpstr>
      <vt:lpstr>Проклятие размерности</vt:lpstr>
      <vt:lpstr>Теория информации</vt:lpstr>
      <vt:lpstr>Энтропия</vt:lpstr>
      <vt:lpstr>Энтропия </vt:lpstr>
      <vt:lpstr>Итоги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205</cp:revision>
  <cp:lastPrinted>2024-09-10T06:27:25Z</cp:lastPrinted>
  <dcterms:created xsi:type="dcterms:W3CDTF">2016-10-02T08:06:42Z</dcterms:created>
  <dcterms:modified xsi:type="dcterms:W3CDTF">2025-09-18T16:22:40Z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10433957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D8.0.8</vt:lpwstr>
  </property>
</Properties>
</file>